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4" r:id="rId1"/>
  </p:sldMasterIdLst>
  <p:notesMasterIdLst>
    <p:notesMasterId r:id="rId32"/>
  </p:notesMasterIdLst>
  <p:handoutMasterIdLst>
    <p:handoutMasterId r:id="rId33"/>
  </p:handoutMasterIdLst>
  <p:sldIdLst>
    <p:sldId id="256" r:id="rId2"/>
    <p:sldId id="304" r:id="rId3"/>
    <p:sldId id="324" r:id="rId4"/>
    <p:sldId id="305" r:id="rId5"/>
    <p:sldId id="307" r:id="rId6"/>
    <p:sldId id="331" r:id="rId7"/>
    <p:sldId id="332" r:id="rId8"/>
    <p:sldId id="333" r:id="rId9"/>
    <p:sldId id="318" r:id="rId10"/>
    <p:sldId id="319" r:id="rId11"/>
    <p:sldId id="320" r:id="rId12"/>
    <p:sldId id="321" r:id="rId13"/>
    <p:sldId id="338" r:id="rId14"/>
    <p:sldId id="322" r:id="rId15"/>
    <p:sldId id="326" r:id="rId16"/>
    <p:sldId id="328" r:id="rId17"/>
    <p:sldId id="327" r:id="rId18"/>
    <p:sldId id="329" r:id="rId19"/>
    <p:sldId id="330" r:id="rId20"/>
    <p:sldId id="325" r:id="rId21"/>
    <p:sldId id="299" r:id="rId22"/>
    <p:sldId id="300" r:id="rId23"/>
    <p:sldId id="316" r:id="rId24"/>
    <p:sldId id="334" r:id="rId25"/>
    <p:sldId id="339" r:id="rId26"/>
    <p:sldId id="340" r:id="rId27"/>
    <p:sldId id="337" r:id="rId28"/>
    <p:sldId id="341" r:id="rId29"/>
    <p:sldId id="335" r:id="rId30"/>
    <p:sldId id="279" r:id="rId31"/>
  </p:sldIdLst>
  <p:sldSz cx="9144000" cy="6858000" type="screen4x3"/>
  <p:notesSz cx="6858000" cy="9101138"/>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6600"/>
    <a:srgbClr val="CCFF99"/>
    <a:srgbClr val="FB2B2B"/>
    <a:srgbClr val="E83E6B"/>
    <a:srgbClr val="26590D"/>
    <a:srgbClr val="004466"/>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434" autoAdjust="0"/>
  </p:normalViewPr>
  <p:slideViewPr>
    <p:cSldViewPr>
      <p:cViewPr>
        <p:scale>
          <a:sx n="100" d="100"/>
          <a:sy n="100" d="100"/>
        </p:scale>
        <p:origin x="-282" y="774"/>
      </p:cViewPr>
      <p:guideLst>
        <p:guide orient="horz" pos="2160"/>
        <p:guide pos="2880"/>
      </p:guideLst>
    </p:cSldViewPr>
  </p:slideViewPr>
  <p:outlineViewPr>
    <p:cViewPr>
      <p:scale>
        <a:sx n="33" d="100"/>
        <a:sy n="33" d="100"/>
      </p:scale>
      <p:origin x="0" y="154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78179"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178180" name="Rectangle 4"/>
          <p:cNvSpPr>
            <a:spLocks noGrp="1" noChangeArrowheads="1"/>
          </p:cNvSpPr>
          <p:nvPr>
            <p:ph type="ftr" sz="quarter" idx="2"/>
          </p:nvPr>
        </p:nvSpPr>
        <p:spPr bwMode="auto">
          <a:xfrm>
            <a:off x="0" y="8643938"/>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78181" name="Rectangle 5"/>
          <p:cNvSpPr>
            <a:spLocks noGrp="1" noChangeArrowheads="1"/>
          </p:cNvSpPr>
          <p:nvPr>
            <p:ph type="sldNum" sz="quarter" idx="3"/>
          </p:nvPr>
        </p:nvSpPr>
        <p:spPr bwMode="auto">
          <a:xfrm>
            <a:off x="3884613" y="8643938"/>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F8A19F96-DB6F-4CF1-908E-CF78B6BC1CF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4819"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54113" y="682625"/>
            <a:ext cx="4551362" cy="3413125"/>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85800" y="4322763"/>
            <a:ext cx="5486400" cy="409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43938"/>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4823" name="Rectangle 7"/>
          <p:cNvSpPr>
            <a:spLocks noGrp="1" noChangeArrowheads="1"/>
          </p:cNvSpPr>
          <p:nvPr>
            <p:ph type="sldNum" sz="quarter" idx="5"/>
          </p:nvPr>
        </p:nvSpPr>
        <p:spPr bwMode="auto">
          <a:xfrm>
            <a:off x="3884613" y="8643938"/>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4FB500C1-D2AD-46BF-8843-605338A2E2D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4DD733F3-DF8D-4E21-A44D-142794488AAE}" type="slidenum">
              <a:rPr lang="en-US" smtClean="0">
                <a:latin typeface="Arial" pitchFamily="34" charset="0"/>
              </a:rPr>
              <a:pPr>
                <a:defRPr/>
              </a:pPr>
              <a:t>1</a:t>
            </a:fld>
            <a:endParaRPr lang="en-US" smtClean="0">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E7C1770F-5ABF-4ABD-BAD0-3DC55E5D6C9B}" type="slidenum">
              <a:rPr lang="en-US" smtClean="0">
                <a:latin typeface="Arial" pitchFamily="34" charset="0"/>
              </a:rPr>
              <a:pPr>
                <a:defRPr/>
              </a:pPr>
              <a:t>20</a:t>
            </a:fld>
            <a:endParaRPr lang="en-US" smtClean="0">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78CE3A51-F909-418E-A365-FDDFDE35D093}" type="slidenum">
              <a:rPr lang="en-US" smtClean="0">
                <a:latin typeface="Arial" pitchFamily="34" charset="0"/>
              </a:rPr>
              <a:pPr>
                <a:defRPr/>
              </a:pPr>
              <a:t>21</a:t>
            </a:fld>
            <a:endParaRPr lang="en-US" smtClean="0">
              <a:latin typeface="Arial"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28397F3A-845B-4863-8EF6-E15CA5D615F4}" type="slidenum">
              <a:rPr lang="en-US" smtClean="0">
                <a:latin typeface="Arial" pitchFamily="34" charset="0"/>
              </a:rPr>
              <a:pPr>
                <a:defRPr/>
              </a:pPr>
              <a:t>22</a:t>
            </a:fld>
            <a:endParaRPr lang="en-US" smtClean="0">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43938"/>
            <a:ext cx="2971800" cy="455612"/>
          </a:xfrm>
          <a:prstGeom prst="rect">
            <a:avLst/>
          </a:prstGeom>
          <a:noFill/>
          <a:ln>
            <a:miter lim="800000"/>
            <a:headEnd/>
            <a:tailEnd/>
          </a:ln>
        </p:spPr>
        <p:txBody>
          <a:bodyPr anchor="b"/>
          <a:lstStyle/>
          <a:p>
            <a:pPr algn="r">
              <a:defRPr/>
            </a:pPr>
            <a:fld id="{B4587494-420C-4FF5-88D3-952BFB2CE034}" type="slidenum">
              <a:rPr lang="en-US" sz="1200">
                <a:latin typeface="Arial" pitchFamily="34" charset="0"/>
                <a:cs typeface="+mn-cs"/>
              </a:rPr>
              <a:pPr algn="r">
                <a:defRPr/>
              </a:pPr>
              <a:t>23</a:t>
            </a:fld>
            <a:endParaRPr lang="en-US" sz="1200">
              <a:latin typeface="Arial" pitchFamily="34" charset="0"/>
              <a:cs typeface="+mn-cs"/>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5B03930-0D98-4D13-B230-D1D12BA6BA01}" type="slidenum">
              <a:rPr lang="en-US" smtClean="0"/>
              <a:pPr>
                <a:defRPr/>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p>
            <a:pPr>
              <a:defRPr/>
            </a:pPr>
            <a:fld id="{7EE2C1CC-2FBD-4070-A426-213D602B842F}" type="slidenum">
              <a:rPr lang="en-US" smtClean="0">
                <a:latin typeface="Arial" pitchFamily="34" charset="0"/>
              </a:rPr>
              <a:pPr>
                <a:defRPr/>
              </a:pPr>
              <a:t>30</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5E721BA-0A89-41F5-B885-63088694819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72ED432-3C29-48F6-9594-F92354C9E98B}" type="slidenum">
              <a:rPr lang="en-US"/>
              <a:pPr>
                <a:defRPr/>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5B93676-2269-47E8-BB18-A2C74E1E3EE0}" type="slidenum">
              <a:rPr lang="en-US"/>
              <a:pPr>
                <a:defRPr/>
              </a:pPr>
              <a:t>‹#›</a:t>
            </a:fld>
            <a:endParaRPr lang="en-US"/>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IN"/>
          </a:p>
        </p:txBody>
      </p:sp>
      <p:sp>
        <p:nvSpPr>
          <p:cNvPr id="6" name="Footer Placeholder 2"/>
          <p:cNvSpPr>
            <a:spLocks noGrp="1"/>
          </p:cNvSpPr>
          <p:nvPr>
            <p:ph type="ftr" sz="quarter" idx="11"/>
          </p:nvPr>
        </p:nvSpPr>
        <p:spPr/>
        <p:txBody>
          <a:bodyPr/>
          <a:lstStyle>
            <a:lvl1pPr>
              <a:defRPr/>
            </a:lvl1pPr>
          </a:lstStyle>
          <a:p>
            <a:pPr>
              <a:defRPr/>
            </a:pPr>
            <a:endParaRPr lang="en-IN"/>
          </a:p>
        </p:txBody>
      </p:sp>
      <p:sp>
        <p:nvSpPr>
          <p:cNvPr id="7" name="Slide Number Placeholder 22"/>
          <p:cNvSpPr>
            <a:spLocks noGrp="1"/>
          </p:cNvSpPr>
          <p:nvPr>
            <p:ph type="sldNum" sz="quarter" idx="12"/>
          </p:nvPr>
        </p:nvSpPr>
        <p:spPr/>
        <p:txBody>
          <a:bodyPr/>
          <a:lstStyle>
            <a:lvl1pPr>
              <a:defRPr/>
            </a:lvl1pPr>
          </a:lstStyle>
          <a:p>
            <a:pPr>
              <a:defRPr/>
            </a:pPr>
            <a:fld id="{09C89904-2092-47D4-9AD5-6E4F2F565B23}"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8CADE2F-D730-4317-A46F-3C77EEF0AF9A}" type="slidenum">
              <a:rPr lang="en-US"/>
              <a:pPr>
                <a:defRPr/>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5301A2-B2C0-413C-8689-168183B3863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ACE6536-D222-47B6-8E32-A77E714D9AE4}" type="slidenum">
              <a:rPr lang="en-US"/>
              <a:pPr>
                <a:defRPr/>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7598726-1480-4BC1-AAA5-6C52B62A1AA3}" type="slidenum">
              <a:rPr lang="en-US"/>
              <a:pPr>
                <a:defRPr/>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8CA5A52-B784-42E3-BF09-FA103BA4868F}" type="slidenum">
              <a:rPr lang="en-US"/>
              <a:pPr>
                <a:defRPr/>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628F5D6-7E63-46A1-B2DB-C9442AED9ABB}" type="slidenum">
              <a:rPr lang="en-US"/>
              <a:pPr>
                <a:defRPr/>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C380678-CFAB-4387-99A2-55EE7022B157}" type="slidenum">
              <a:rPr lang="en-US"/>
              <a:pPr>
                <a:defRPr/>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E9A1A96-BFCA-4A96-A102-92EAA14ED1B7}" type="slidenum">
              <a:rPr lang="en-US"/>
              <a:pPr>
                <a:defRPr/>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F6B7EB0-0E8A-45F2-8DDB-B1A69FF999B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401" r:id="rId1"/>
    <p:sldLayoutId id="2147484393" r:id="rId2"/>
    <p:sldLayoutId id="2147484402" r:id="rId3"/>
    <p:sldLayoutId id="2147484394" r:id="rId4"/>
    <p:sldLayoutId id="2147484395" r:id="rId5"/>
    <p:sldLayoutId id="2147484396" r:id="rId6"/>
    <p:sldLayoutId id="2147484397" r:id="rId7"/>
    <p:sldLayoutId id="2147484398" r:id="rId8"/>
    <p:sldLayoutId id="2147484403" r:id="rId9"/>
    <p:sldLayoutId id="2147484399" r:id="rId10"/>
    <p:sldLayoutId id="2147484400" r:id="rId11"/>
    <p:sldLayoutId id="2147484404" r:id="rId12"/>
  </p:sldLayoutIdLst>
  <p:transition>
    <p:wipe dir="d"/>
  </p:transition>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jsmcservic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http://www.jlsc.in/client/9.jpg" TargetMode="External"/><Relationship Id="rId13"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29.jpeg"/><Relationship Id="rId12" Type="http://schemas.openxmlformats.org/officeDocument/2006/relationships/image" Target="http://t0.gstatic.com/images?q=tbn:ANd9GcSiGjon1Z2gFn3zkqlm7DZ8syMXbZQ6Kt26ivfnZ98otmOSISZ_n1Lp4RI" TargetMode="External"/><Relationship Id="rId2" Type="http://schemas.openxmlformats.org/officeDocument/2006/relationships/notesSlide" Target="../notesSlides/notesSlide5.xml"/><Relationship Id="rId16"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http://www.jlsc.in/client/2.jpg" TargetMode="External"/><Relationship Id="rId11" Type="http://schemas.openxmlformats.org/officeDocument/2006/relationships/image" Target="../media/image31.jpeg"/><Relationship Id="rId5" Type="http://schemas.openxmlformats.org/officeDocument/2006/relationships/image" Target="../media/image28.jpeg"/><Relationship Id="rId15" Type="http://schemas.openxmlformats.org/officeDocument/2006/relationships/image" Target="../media/image34.png"/><Relationship Id="rId10" Type="http://schemas.openxmlformats.org/officeDocument/2006/relationships/image" Target="http://www.jlsc.in/client/5.jpg" TargetMode="External"/><Relationship Id="rId4" Type="http://schemas.openxmlformats.org/officeDocument/2006/relationships/image" Target="http://www.jlsc.in/client/4.jpg" TargetMode="External"/><Relationship Id="rId9" Type="http://schemas.openxmlformats.org/officeDocument/2006/relationships/image" Target="../media/image30.jpeg"/><Relationship Id="rId14"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image" Target="http://3.bp.blogspot.com/-J5rUla4NxH8/TZGKmjjkN8I/AAAAAAAAAHg/k5OgI9KD7hU/s1600/wlc-logo.png" TargetMode="External"/><Relationship Id="rId13" Type="http://schemas.openxmlformats.org/officeDocument/2006/relationships/image" Target="../media/image41.png"/><Relationship Id="rId18" Type="http://schemas.openxmlformats.org/officeDocument/2006/relationships/image" Target="../media/image45.jpeg"/><Relationship Id="rId3" Type="http://schemas.openxmlformats.org/officeDocument/2006/relationships/image" Target="../media/image36.jpeg"/><Relationship Id="rId7" Type="http://schemas.openxmlformats.org/officeDocument/2006/relationships/image" Target="../media/image38.png"/><Relationship Id="rId12" Type="http://schemas.openxmlformats.org/officeDocument/2006/relationships/image" Target="http://www.sanhedrin.in/images/client/ghcl.co.in-logo.jpg" TargetMode="External"/><Relationship Id="rId17" Type="http://schemas.openxmlformats.org/officeDocument/2006/relationships/image" Target="../media/image44.jpeg"/><Relationship Id="rId2" Type="http://schemas.openxmlformats.org/officeDocument/2006/relationships/notesSlide" Target="../notesSlides/notesSlide6.xml"/><Relationship Id="rId16" Type="http://schemas.openxmlformats.org/officeDocument/2006/relationships/image" Target="../media/image43.png"/><Relationship Id="rId20"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http://www.indiaretailing.com/upload/newsimage/homegene.jpg" TargetMode="External"/><Relationship Id="rId11" Type="http://schemas.openxmlformats.org/officeDocument/2006/relationships/image" Target="../media/image40.jpeg"/><Relationship Id="rId5" Type="http://schemas.openxmlformats.org/officeDocument/2006/relationships/image" Target="../media/image37.jpeg"/><Relationship Id="rId15" Type="http://schemas.openxmlformats.org/officeDocument/2006/relationships/image" Target="../media/image42.jpeg"/><Relationship Id="rId10" Type="http://schemas.openxmlformats.org/officeDocument/2006/relationships/image" Target="http://t3.gstatic.com/images?q=tbn:ANd9GcQEiFb35ZvoOepNGvIXnkATOvf3-D9uiVvVzRyW2lUI5G5Q0G_0kQ" TargetMode="External"/><Relationship Id="rId19" Type="http://schemas.openxmlformats.org/officeDocument/2006/relationships/image" Target="../media/image46.png"/><Relationship Id="rId4" Type="http://schemas.openxmlformats.org/officeDocument/2006/relationships/image" Target="http://www.homegymadviser.com/images/powertec-logo.jpg" TargetMode="External"/><Relationship Id="rId9" Type="http://schemas.openxmlformats.org/officeDocument/2006/relationships/image" Target="../media/image39.jpeg"/><Relationship Id="rId14" Type="http://schemas.openxmlformats.org/officeDocument/2006/relationships/image" Target="http://smelisting.com/images/logos/netsity6tb200.png"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27.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6.jpeg"/><Relationship Id="rId7" Type="http://schemas.openxmlformats.org/officeDocument/2006/relationships/image" Target="../media/image69.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jpeg"/><Relationship Id="rId10" Type="http://schemas.openxmlformats.org/officeDocument/2006/relationships/image" Target="../media/image72.png"/><Relationship Id="rId4" Type="http://schemas.openxmlformats.org/officeDocument/2006/relationships/image" Target="http://www.antya.com/thumbnail/3/lg/valyoo.in.jpg" TargetMode="External"/><Relationship Id="rId9" Type="http://schemas.openxmlformats.org/officeDocument/2006/relationships/image" Target="../media/image71.jpeg"/></Relationships>
</file>

<file path=ppt/slides/_rels/slide2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76.jpe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7" name="Text Box 9"/>
          <p:cNvSpPr txBox="1">
            <a:spLocks noChangeArrowheads="1"/>
          </p:cNvSpPr>
          <p:nvPr/>
        </p:nvSpPr>
        <p:spPr bwMode="auto">
          <a:xfrm>
            <a:off x="533400" y="4648200"/>
            <a:ext cx="7924800" cy="519113"/>
          </a:xfrm>
          <a:prstGeom prst="rect">
            <a:avLst/>
          </a:prstGeom>
          <a:noFill/>
          <a:ln w="9525">
            <a:noFill/>
            <a:miter lim="800000"/>
            <a:headEnd/>
            <a:tailEnd/>
          </a:ln>
        </p:spPr>
        <p:txBody>
          <a:bodyPr>
            <a:spAutoFit/>
          </a:bodyPr>
          <a:lstStyle/>
          <a:p>
            <a:pPr algn="ctr" eaLnBrk="0" hangingPunct="0">
              <a:spcBef>
                <a:spcPct val="50000"/>
              </a:spcBef>
            </a:pPr>
            <a:endParaRPr lang="en-US" sz="2800"/>
          </a:p>
        </p:txBody>
      </p:sp>
      <p:sp>
        <p:nvSpPr>
          <p:cNvPr id="1028" name="Text Box 8"/>
          <p:cNvSpPr txBox="1">
            <a:spLocks noChangeArrowheads="1"/>
          </p:cNvSpPr>
          <p:nvPr/>
        </p:nvSpPr>
        <p:spPr bwMode="auto">
          <a:xfrm>
            <a:off x="609600" y="990600"/>
            <a:ext cx="8077200" cy="6001643"/>
          </a:xfrm>
          <a:prstGeom prst="rect">
            <a:avLst/>
          </a:prstGeom>
          <a:noFill/>
          <a:ln w="9525">
            <a:noFill/>
            <a:miter lim="800000"/>
            <a:headEnd/>
            <a:tailEnd/>
          </a:ln>
        </p:spPr>
        <p:txBody>
          <a:bodyPr>
            <a:spAutoFit/>
          </a:bodyPr>
          <a:lstStyle/>
          <a:p>
            <a:pPr algn="ctr" eaLnBrk="0" hangingPunct="0">
              <a:spcBef>
                <a:spcPct val="50000"/>
              </a:spcBef>
              <a:defRPr/>
            </a:pPr>
            <a:r>
              <a:rPr lang="en-US" sz="3600" b="1" dirty="0">
                <a:solidFill>
                  <a:srgbClr val="92D050"/>
                </a:solidFill>
                <a:latin typeface="Arial" pitchFamily="34" charset="0"/>
                <a:cs typeface="Arial" pitchFamily="34" charset="0"/>
              </a:rPr>
              <a:t>JSMC Facility Services Pvt. Ltd</a:t>
            </a:r>
            <a:r>
              <a:rPr lang="en-US" sz="3600" b="1" dirty="0">
                <a:solidFill>
                  <a:srgbClr val="92D050"/>
                </a:solidFill>
                <a:latin typeface="Bookman Old Style" pitchFamily="18" charset="0"/>
                <a:cs typeface="Arial" pitchFamily="34" charset="0"/>
              </a:rPr>
              <a:t>.</a:t>
            </a:r>
          </a:p>
          <a:p>
            <a:pPr algn="ctr" eaLnBrk="0" hangingPunct="0">
              <a:spcBef>
                <a:spcPct val="50000"/>
              </a:spcBef>
              <a:defRPr/>
            </a:pPr>
            <a:endParaRPr lang="en-US" sz="3200" b="1" dirty="0">
              <a:solidFill>
                <a:srgbClr val="C00000"/>
              </a:solidFill>
              <a:latin typeface="Bookman Old Style" pitchFamily="18" charset="0"/>
              <a:cs typeface="Arial" pitchFamily="34" charset="0"/>
            </a:endParaRPr>
          </a:p>
          <a:p>
            <a:pPr algn="ctr" eaLnBrk="0" hangingPunct="0">
              <a:spcBef>
                <a:spcPct val="50000"/>
              </a:spcBef>
              <a:defRPr/>
            </a:pPr>
            <a:endParaRPr lang="en-US" sz="3200" b="1" dirty="0">
              <a:solidFill>
                <a:srgbClr val="C00000"/>
              </a:solidFill>
              <a:latin typeface="Bookman Old Style" pitchFamily="18" charset="0"/>
              <a:cs typeface="Arial" pitchFamily="34" charset="0"/>
            </a:endParaRPr>
          </a:p>
          <a:p>
            <a:pPr algn="ctr" eaLnBrk="0" hangingPunct="0">
              <a:spcBef>
                <a:spcPct val="50000"/>
              </a:spcBef>
              <a:defRPr/>
            </a:pPr>
            <a:endParaRPr lang="en-US" sz="3200" b="1" dirty="0">
              <a:solidFill>
                <a:srgbClr val="C00000"/>
              </a:solidFill>
              <a:latin typeface="Bookman Old Style" pitchFamily="18" charset="0"/>
              <a:cs typeface="Arial" pitchFamily="34" charset="0"/>
            </a:endParaRPr>
          </a:p>
          <a:p>
            <a:pPr>
              <a:defRPr/>
            </a:pPr>
            <a:endParaRPr lang="en-US" sz="3200" b="1" dirty="0">
              <a:solidFill>
                <a:srgbClr val="C00000"/>
              </a:solidFill>
              <a:latin typeface="Bookman Old Style" pitchFamily="18" charset="0"/>
              <a:cs typeface="Arial" pitchFamily="34" charset="0"/>
              <a:hlinkClick r:id="rId3"/>
            </a:endParaRPr>
          </a:p>
          <a:p>
            <a:pPr>
              <a:defRPr/>
            </a:pPr>
            <a:r>
              <a:rPr lang="en-US" sz="3600" b="1" dirty="0">
                <a:solidFill>
                  <a:srgbClr val="0000CC"/>
                </a:solidFill>
                <a:latin typeface="Arial" pitchFamily="34" charset="0"/>
                <a:cs typeface="Arial" pitchFamily="34" charset="0"/>
                <a:hlinkClick r:id="rId3"/>
              </a:rPr>
              <a:t>www.jsmcservice.com</a:t>
            </a:r>
            <a:r>
              <a:rPr lang="en-US" sz="3200" dirty="0">
                <a:solidFill>
                  <a:srgbClr val="C00000"/>
                </a:solidFill>
                <a:latin typeface="Arial" pitchFamily="34" charset="0"/>
                <a:cs typeface="Arial" pitchFamily="34" charset="0"/>
              </a:rPr>
              <a:t> </a:t>
            </a:r>
          </a:p>
          <a:p>
            <a:pPr>
              <a:defRPr/>
            </a:pPr>
            <a:r>
              <a:rPr lang="en-US" dirty="0">
                <a:cs typeface="Arial" pitchFamily="34" charset="0"/>
              </a:rPr>
              <a:t/>
            </a:r>
            <a:br>
              <a:rPr lang="en-US" dirty="0">
                <a:cs typeface="Arial" pitchFamily="34" charset="0"/>
              </a:rPr>
            </a:br>
            <a:r>
              <a:rPr lang="en-US" sz="1400" b="1" dirty="0" smtClean="0">
                <a:solidFill>
                  <a:schemeClr val="bg1"/>
                </a:solidFill>
                <a:latin typeface="Arial" pitchFamily="34" charset="0"/>
                <a:cs typeface="Arial" pitchFamily="34" charset="0"/>
              </a:rPr>
              <a:t>JSMC Facility Service Pvt. Ltd.</a:t>
            </a:r>
            <a:br>
              <a:rPr lang="en-US" sz="1400" b="1" dirty="0" smtClean="0">
                <a:solidFill>
                  <a:schemeClr val="bg1"/>
                </a:solidFill>
                <a:latin typeface="Arial" pitchFamily="34" charset="0"/>
                <a:cs typeface="Arial" pitchFamily="34" charset="0"/>
              </a:rPr>
            </a:br>
            <a:r>
              <a:rPr lang="en-US" sz="1400" b="1" dirty="0" smtClean="0">
                <a:solidFill>
                  <a:schemeClr val="bg1"/>
                </a:solidFill>
                <a:latin typeface="Arial" pitchFamily="34" charset="0"/>
                <a:cs typeface="Arial" pitchFamily="34" charset="0"/>
              </a:rPr>
              <a:t>A709-710 GD Colony,</a:t>
            </a:r>
            <a:br>
              <a:rPr lang="en-US" sz="1400" b="1" dirty="0" smtClean="0">
                <a:solidFill>
                  <a:schemeClr val="bg1"/>
                </a:solidFill>
                <a:latin typeface="Arial" pitchFamily="34" charset="0"/>
                <a:cs typeface="Arial" pitchFamily="34" charset="0"/>
              </a:rPr>
            </a:br>
            <a:r>
              <a:rPr lang="en-US" sz="1400" b="1" dirty="0" smtClean="0">
                <a:solidFill>
                  <a:schemeClr val="bg1"/>
                </a:solidFill>
                <a:latin typeface="Arial" pitchFamily="34" charset="0"/>
                <a:cs typeface="Arial" pitchFamily="34" charset="0"/>
              </a:rPr>
              <a:t>Mayur Vihar Phase III, Delhi 110096.</a:t>
            </a:r>
            <a:r>
              <a:rPr lang="en-US" sz="1400" b="1" dirty="0">
                <a:solidFill>
                  <a:schemeClr val="bg1"/>
                </a:solidFill>
                <a:latin typeface="Arial" pitchFamily="34" charset="0"/>
                <a:cs typeface="Arial" pitchFamily="34" charset="0"/>
              </a:rPr>
              <a:t/>
            </a:r>
            <a:br>
              <a:rPr lang="en-US" sz="1400" b="1" dirty="0">
                <a:solidFill>
                  <a:schemeClr val="bg1"/>
                </a:solidFill>
                <a:latin typeface="Arial" pitchFamily="34" charset="0"/>
                <a:cs typeface="Arial" pitchFamily="34" charset="0"/>
              </a:rPr>
            </a:br>
            <a:r>
              <a:rPr lang="en-US" sz="1400" b="1" dirty="0">
                <a:solidFill>
                  <a:schemeClr val="bg1"/>
                </a:solidFill>
                <a:latin typeface="Arial" pitchFamily="34" charset="0"/>
                <a:cs typeface="Arial" pitchFamily="34" charset="0"/>
              </a:rPr>
              <a:t>Telephone:  +(91)-(120)-4358661 </a:t>
            </a:r>
          </a:p>
          <a:p>
            <a:pPr>
              <a:defRPr/>
            </a:pPr>
            <a:r>
              <a:rPr lang="en-US" sz="1400" b="1" dirty="0">
                <a:solidFill>
                  <a:schemeClr val="bg1"/>
                </a:solidFill>
                <a:latin typeface="Arial" pitchFamily="34" charset="0"/>
                <a:cs typeface="Arial" pitchFamily="34" charset="0"/>
              </a:rPr>
              <a:t>Phone : +(91) - </a:t>
            </a:r>
            <a:r>
              <a:rPr lang="en-US" sz="1400" b="1" dirty="0" smtClean="0">
                <a:solidFill>
                  <a:schemeClr val="bg1"/>
                </a:solidFill>
                <a:latin typeface="Arial" pitchFamily="34" charset="0"/>
                <a:cs typeface="Arial" pitchFamily="34" charset="0"/>
              </a:rPr>
              <a:t>9811242347 </a:t>
            </a:r>
            <a:r>
              <a:rPr lang="en-US" sz="1400" b="1" dirty="0">
                <a:solidFill>
                  <a:schemeClr val="bg1"/>
                </a:solidFill>
                <a:latin typeface="Arial" pitchFamily="34" charset="0"/>
                <a:cs typeface="Arial" pitchFamily="34" charset="0"/>
              </a:rPr>
              <a:t>&amp; +(91) - 9560150555 </a:t>
            </a:r>
          </a:p>
          <a:p>
            <a:pPr algn="ctr" eaLnBrk="0" hangingPunct="0">
              <a:spcBef>
                <a:spcPct val="50000"/>
              </a:spcBef>
              <a:defRPr/>
            </a:pPr>
            <a:endParaRPr lang="en-US" sz="3200" b="1" dirty="0">
              <a:solidFill>
                <a:srgbClr val="C00000"/>
              </a:solidFill>
              <a:latin typeface="Bookman Old Style" pitchFamily="18" charset="0"/>
              <a:cs typeface="Arial" pitchFamily="34" charset="0"/>
            </a:endParaRPr>
          </a:p>
        </p:txBody>
      </p:sp>
      <p:pic>
        <p:nvPicPr>
          <p:cNvPr id="1026" name="Picture 2" descr="C:\Users\SAIBABA\Desktop\Picture1.png"/>
          <p:cNvPicPr>
            <a:picLocks noChangeAspect="1" noChangeArrowheads="1"/>
          </p:cNvPicPr>
          <p:nvPr/>
        </p:nvPicPr>
        <p:blipFill>
          <a:blip r:embed="rId4"/>
          <a:srcRect/>
          <a:stretch>
            <a:fillRect/>
          </a:stretch>
        </p:blipFill>
        <p:spPr bwMode="auto">
          <a:xfrm>
            <a:off x="95250" y="1600200"/>
            <a:ext cx="8743950" cy="251460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3000" fill="hold"/>
                                        <p:tgtEl>
                                          <p:spTgt spid="2057"/>
                                        </p:tgtEl>
                                        <p:attrNameLst>
                                          <p:attrName>ppt_x</p:attrName>
                                        </p:attrNameLst>
                                      </p:cBhvr>
                                      <p:tavLst>
                                        <p:tav tm="0">
                                          <p:val>
                                            <p:strVal val="#ppt_x"/>
                                          </p:val>
                                        </p:tav>
                                        <p:tav tm="100000">
                                          <p:val>
                                            <p:strVal val="#ppt_x"/>
                                          </p:val>
                                        </p:tav>
                                      </p:tavLst>
                                    </p:anim>
                                    <p:anim calcmode="lin" valueType="num">
                                      <p:cBhvr additive="base">
                                        <p:cTn id="8" dur="30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429000" y="914400"/>
          <a:ext cx="5257800" cy="1580606"/>
        </p:xfrm>
        <a:graphic>
          <a:graphicData uri="http://schemas.openxmlformats.org/drawingml/2006/table">
            <a:tbl>
              <a:tblPr/>
              <a:tblGrid>
                <a:gridCol w="5257800"/>
              </a:tblGrid>
              <a:tr h="1001486">
                <a:tc>
                  <a:txBody>
                    <a:bodyPr/>
                    <a:lstStyle/>
                    <a:p>
                      <a:r>
                        <a:rPr lang="en-US" sz="3200" dirty="0">
                          <a:latin typeface="Arial" pitchFamily="34" charset="0"/>
                          <a:cs typeface="Arial" pitchFamily="34" charset="0"/>
                        </a:rPr>
                        <a:t>Pantry</a:t>
                      </a:r>
                      <a:r>
                        <a:rPr lang="en-US" sz="3200" dirty="0">
                          <a:latin typeface="Bookman Old Style" pitchFamily="18" charset="0"/>
                        </a:rPr>
                        <a:t> </a:t>
                      </a:r>
                      <a:r>
                        <a:rPr lang="en-US" sz="3200" dirty="0">
                          <a:latin typeface="Arial" pitchFamily="34" charset="0"/>
                          <a:cs typeface="Arial" pitchFamily="34" charset="0"/>
                        </a:rPr>
                        <a:t>Services</a:t>
                      </a:r>
                    </a:p>
                  </a:txBody>
                  <a:tcPr anchor="ctr">
                    <a:lnL>
                      <a:noFill/>
                    </a:lnL>
                    <a:lnR>
                      <a:noFill/>
                    </a:lnR>
                    <a:lnT>
                      <a:noFill/>
                    </a:lnT>
                    <a:lnB>
                      <a:noFill/>
                    </a:lnB>
                  </a:tcPr>
                </a:tc>
              </a:tr>
              <a:tr h="522514">
                <a:tc>
                  <a:txBody>
                    <a:bodyPr/>
                    <a:lstStyle/>
                    <a:p>
                      <a:endParaRPr lang="en-US" sz="3200" dirty="0">
                        <a:latin typeface="Bookman Old Style" pitchFamily="18" charset="0"/>
                      </a:endParaRPr>
                    </a:p>
                  </a:txBody>
                  <a:tcPr anchor="b">
                    <a:lnL>
                      <a:noFill/>
                    </a:lnL>
                    <a:lnR>
                      <a:noFill/>
                    </a:lnR>
                    <a:lnT>
                      <a:noFill/>
                    </a:lnT>
                    <a:lnB>
                      <a:noFill/>
                    </a:lnB>
                  </a:tcPr>
                </a:tc>
              </a:tr>
            </a:tbl>
          </a:graphicData>
        </a:graphic>
      </p:graphicFrame>
      <p:graphicFrame>
        <p:nvGraphicFramePr>
          <p:cNvPr id="3" name="Table 2"/>
          <p:cNvGraphicFramePr>
            <a:graphicFrameLocks noGrp="1"/>
          </p:cNvGraphicFramePr>
          <p:nvPr/>
        </p:nvGraphicFramePr>
        <p:xfrm>
          <a:off x="457200" y="1981200"/>
          <a:ext cx="8057658" cy="5384938"/>
        </p:xfrm>
        <a:graphic>
          <a:graphicData uri="http://schemas.openxmlformats.org/drawingml/2006/table">
            <a:tbl>
              <a:tblPr/>
              <a:tblGrid>
                <a:gridCol w="8057658"/>
              </a:tblGrid>
              <a:tr h="158212">
                <a:tc>
                  <a:txBody>
                    <a:bodyPr/>
                    <a:lstStyle/>
                    <a:p>
                      <a:endParaRPr lang="en-US" sz="900" dirty="0">
                        <a:latin typeface="Bookman Old Style" pitchFamily="18" charset="0"/>
                      </a:endParaRPr>
                    </a:p>
                  </a:txBody>
                  <a:tcPr marL="44700" marR="44700" marT="22350" marB="22350" anchor="ctr">
                    <a:lnL>
                      <a:noFill/>
                    </a:lnL>
                    <a:lnR>
                      <a:noFill/>
                    </a:lnR>
                    <a:lnT>
                      <a:noFill/>
                    </a:lnT>
                    <a:lnB>
                      <a:noFill/>
                    </a:lnB>
                  </a:tcPr>
                </a:tc>
              </a:tr>
              <a:tr h="3751210">
                <a:tc>
                  <a:txBody>
                    <a:bodyPr/>
                    <a:lstStyle/>
                    <a:p>
                      <a:pPr algn="just">
                        <a:buFont typeface="Arial"/>
                        <a:buNone/>
                      </a:pPr>
                      <a:endParaRPr lang="en-US" sz="2000" dirty="0" smtClean="0">
                        <a:latin typeface="Arial" pitchFamily="34" charset="0"/>
                        <a:cs typeface="Arial" pitchFamily="34" charset="0"/>
                      </a:endParaRPr>
                    </a:p>
                    <a:p>
                      <a:pPr algn="just">
                        <a:buFont typeface="Arial"/>
                        <a:buChar char="•"/>
                      </a:pPr>
                      <a:r>
                        <a:rPr lang="en-US" sz="2000" dirty="0" smtClean="0">
                          <a:latin typeface="Arial" pitchFamily="34" charset="0"/>
                          <a:cs typeface="Arial" pitchFamily="34" charset="0"/>
                        </a:rPr>
                        <a:t>We </a:t>
                      </a:r>
                      <a:r>
                        <a:rPr lang="en-US" sz="2000" dirty="0">
                          <a:latin typeface="Arial" pitchFamily="34" charset="0"/>
                          <a:cs typeface="Arial" pitchFamily="34" charset="0"/>
                        </a:rPr>
                        <a:t>also offer our customers pantry services that include serving of </a:t>
                      </a:r>
                      <a:r>
                        <a:rPr lang="en-US" sz="2000" dirty="0" smtClean="0">
                          <a:latin typeface="Arial" pitchFamily="34" charset="0"/>
                          <a:cs typeface="Arial" pitchFamily="34" charset="0"/>
                        </a:rPr>
                        <a:t> </a:t>
                      </a:r>
                      <a:r>
                        <a:rPr lang="en-US" sz="2000" dirty="0">
                          <a:latin typeface="Arial" pitchFamily="34" charset="0"/>
                          <a:cs typeface="Arial" pitchFamily="34" charset="0"/>
                        </a:rPr>
                        <a:t>snacks to our customers. These pantry services of experienced industry professionals also allow us to better manage places like guest houses, where our staff can be placed 24 hours a day. Some of the </a:t>
                      </a:r>
                      <a:r>
                        <a:rPr lang="en-US" sz="2000" dirty="0" smtClean="0">
                          <a:latin typeface="Arial" pitchFamily="34" charset="0"/>
                          <a:cs typeface="Arial" pitchFamily="34" charset="0"/>
                        </a:rPr>
                        <a:t>work are as we provide our services</a:t>
                      </a:r>
                      <a:r>
                        <a:rPr lang="en-US" sz="2000" baseline="0" dirty="0" smtClean="0">
                          <a:latin typeface="Arial" pitchFamily="34" charset="0"/>
                          <a:cs typeface="Arial" pitchFamily="34" charset="0"/>
                        </a:rPr>
                        <a:t> </a:t>
                      </a:r>
                      <a:r>
                        <a:rPr lang="en-US" sz="2000" dirty="0" smtClean="0">
                          <a:latin typeface="Arial" pitchFamily="34" charset="0"/>
                          <a:cs typeface="Arial" pitchFamily="34" charset="0"/>
                        </a:rPr>
                        <a:t>for include:</a:t>
                      </a:r>
                      <a:r>
                        <a:rPr lang="en-US" sz="2000" dirty="0">
                          <a:latin typeface="Arial" pitchFamily="34" charset="0"/>
                          <a:cs typeface="Arial" pitchFamily="34" charset="0"/>
                        </a:rPr>
                        <a:t/>
                      </a:r>
                      <a:br>
                        <a:rPr lang="en-US" sz="2000" dirty="0">
                          <a:latin typeface="Arial" pitchFamily="34" charset="0"/>
                          <a:cs typeface="Arial" pitchFamily="34" charset="0"/>
                        </a:rPr>
                      </a:br>
                      <a:r>
                        <a:rPr lang="en-US" sz="2000" dirty="0">
                          <a:latin typeface="Arial" pitchFamily="34" charset="0"/>
                          <a:cs typeface="Arial" pitchFamily="34" charset="0"/>
                        </a:rPr>
                        <a:t>daily </a:t>
                      </a:r>
                      <a:r>
                        <a:rPr lang="en-US" sz="2000" dirty="0" smtClean="0">
                          <a:latin typeface="Arial" pitchFamily="34" charset="0"/>
                          <a:cs typeface="Arial" pitchFamily="34" charset="0"/>
                        </a:rPr>
                        <a:t>cleaning</a:t>
                      </a:r>
                    </a:p>
                    <a:p>
                      <a:pPr algn="just">
                        <a:buFont typeface="Arial"/>
                        <a:buNone/>
                      </a:pPr>
                      <a:endParaRPr lang="en-US" sz="2000" dirty="0">
                        <a:latin typeface="Arial" pitchFamily="34" charset="0"/>
                        <a:cs typeface="Arial" pitchFamily="34" charset="0"/>
                      </a:endParaRPr>
                    </a:p>
                    <a:p>
                      <a:pPr algn="just">
                        <a:buFont typeface="Arial"/>
                        <a:buChar char="•"/>
                      </a:pPr>
                      <a:r>
                        <a:rPr lang="en-US" sz="2000" dirty="0" smtClean="0">
                          <a:latin typeface="Arial" pitchFamily="34" charset="0"/>
                          <a:cs typeface="Arial" pitchFamily="34" charset="0"/>
                        </a:rPr>
                        <a:t>Arranging </a:t>
                      </a:r>
                      <a:r>
                        <a:rPr lang="en-US" sz="2000" dirty="0">
                          <a:latin typeface="Arial" pitchFamily="34" charset="0"/>
                          <a:cs typeface="Arial" pitchFamily="34" charset="0"/>
                        </a:rPr>
                        <a:t>of </a:t>
                      </a:r>
                      <a:r>
                        <a:rPr lang="en-US" sz="2000" dirty="0" smtClean="0">
                          <a:latin typeface="Arial" pitchFamily="34" charset="0"/>
                          <a:cs typeface="Arial" pitchFamily="34" charset="0"/>
                        </a:rPr>
                        <a:t>plates</a:t>
                      </a:r>
                    </a:p>
                    <a:p>
                      <a:pPr algn="just">
                        <a:buFont typeface="Arial"/>
                        <a:buChar char="•"/>
                      </a:pPr>
                      <a:endParaRPr lang="en-US" sz="2000" dirty="0">
                        <a:latin typeface="Arial" pitchFamily="34" charset="0"/>
                        <a:cs typeface="Arial" pitchFamily="34" charset="0"/>
                      </a:endParaRPr>
                    </a:p>
                    <a:p>
                      <a:pPr algn="just">
                        <a:buFont typeface="Arial"/>
                        <a:buChar char="•"/>
                      </a:pPr>
                      <a:r>
                        <a:rPr lang="en-US" sz="2000" dirty="0" smtClean="0">
                          <a:latin typeface="Arial" pitchFamily="34" charset="0"/>
                          <a:cs typeface="Arial" pitchFamily="34" charset="0"/>
                        </a:rPr>
                        <a:t>Doing </a:t>
                      </a:r>
                      <a:r>
                        <a:rPr lang="en-US" sz="2000" dirty="0">
                          <a:latin typeface="Arial" pitchFamily="34" charset="0"/>
                          <a:cs typeface="Arial" pitchFamily="34" charset="0"/>
                        </a:rPr>
                        <a:t>errand jobs for the </a:t>
                      </a:r>
                      <a:r>
                        <a:rPr lang="en-US" sz="2000" dirty="0" smtClean="0">
                          <a:latin typeface="Arial" pitchFamily="34" charset="0"/>
                          <a:cs typeface="Arial" pitchFamily="34" charset="0"/>
                        </a:rPr>
                        <a:t>guests</a:t>
                      </a:r>
                    </a:p>
                    <a:p>
                      <a:pPr algn="just">
                        <a:buFont typeface="Arial"/>
                        <a:buNone/>
                      </a:pPr>
                      <a:endParaRPr lang="en-US" sz="2000" dirty="0">
                        <a:latin typeface="Arial" pitchFamily="34" charset="0"/>
                        <a:cs typeface="Arial" pitchFamily="34" charset="0"/>
                      </a:endParaRPr>
                    </a:p>
                    <a:p>
                      <a:pPr algn="just">
                        <a:buFont typeface="Arial"/>
                        <a:buChar char="•"/>
                      </a:pPr>
                      <a:r>
                        <a:rPr lang="en-US" sz="2000" dirty="0" smtClean="0">
                          <a:latin typeface="Arial" pitchFamily="34" charset="0"/>
                          <a:cs typeface="Arial" pitchFamily="34" charset="0"/>
                        </a:rPr>
                        <a:t>Overall </a:t>
                      </a:r>
                      <a:r>
                        <a:rPr lang="en-US" sz="2000" dirty="0">
                          <a:latin typeface="Arial" pitchFamily="34" charset="0"/>
                          <a:cs typeface="Arial" pitchFamily="34" charset="0"/>
                        </a:rPr>
                        <a:t>maintaining a good hygiene level in the guest house, thus making the long stay of the guests more comfortable</a:t>
                      </a:r>
                    </a:p>
                  </a:txBody>
                  <a:tcPr marL="44700" marR="44700" marT="22350" marB="22350" anchor="ctr">
                    <a:lnL>
                      <a:noFill/>
                    </a:lnL>
                    <a:lnR>
                      <a:noFill/>
                    </a:lnR>
                    <a:lnT>
                      <a:noFill/>
                    </a:lnT>
                    <a:lnB>
                      <a:noFill/>
                    </a:lnB>
                  </a:tcPr>
                </a:tc>
              </a:tr>
              <a:tr h="891178">
                <a:tc>
                  <a:txBody>
                    <a:bodyPr/>
                    <a:lstStyle/>
                    <a:p>
                      <a:pPr algn="ctr"/>
                      <a:endParaRPr lang="en-US" sz="900" dirty="0"/>
                    </a:p>
                  </a:txBody>
                  <a:tcPr marL="0" marR="0" marT="0" marB="0">
                    <a:lnL>
                      <a:noFill/>
                    </a:lnL>
                    <a:lnR>
                      <a:noFill/>
                    </a:lnR>
                    <a:lnT>
                      <a:noFill/>
                    </a:lnT>
                    <a:lnB>
                      <a:noFill/>
                    </a:lnB>
                  </a:tcPr>
                </a:tc>
              </a:tr>
            </a:tbl>
          </a:graphicData>
        </a:graphic>
      </p:graphicFrame>
      <p:pic>
        <p:nvPicPr>
          <p:cNvPr id="15369" name="Picture 1" descr="http://www.jsmcservice.com/ts/ptc.gif"/>
          <p:cNvPicPr>
            <a:picLocks noChangeAspect="1" noChangeArrowheads="1"/>
          </p:cNvPicPr>
          <p:nvPr/>
        </p:nvPicPr>
        <p:blipFill>
          <a:blip r:embed="rId2"/>
          <a:srcRect/>
          <a:stretch>
            <a:fillRect/>
          </a:stretch>
        </p:blipFill>
        <p:spPr bwMode="auto">
          <a:xfrm>
            <a:off x="0" y="0"/>
            <a:ext cx="552450" cy="285750"/>
          </a:xfrm>
          <a:prstGeom prst="rect">
            <a:avLst/>
          </a:prstGeom>
          <a:noFill/>
          <a:ln w="9525">
            <a:noFill/>
            <a:miter lim="800000"/>
            <a:headEnd/>
            <a:tailEnd/>
          </a:ln>
        </p:spPr>
      </p:pic>
      <p:pic>
        <p:nvPicPr>
          <p:cNvPr id="15370" name="Picture 2" descr="http://www.jsmcservice.com/ts/ptr.gif"/>
          <p:cNvPicPr>
            <a:picLocks noChangeAspect="1" noChangeArrowheads="1"/>
          </p:cNvPicPr>
          <p:nvPr/>
        </p:nvPicPr>
        <p:blipFill>
          <a:blip r:embed="rId3"/>
          <a:srcRect/>
          <a:stretch>
            <a:fillRect/>
          </a:stretch>
        </p:blipFill>
        <p:spPr bwMode="auto">
          <a:xfrm>
            <a:off x="0" y="0"/>
            <a:ext cx="38100" cy="285750"/>
          </a:xfrm>
          <a:prstGeom prst="rect">
            <a:avLst/>
          </a:prstGeom>
          <a:noFill/>
          <a:ln w="9525">
            <a:noFill/>
            <a:miter lim="800000"/>
            <a:headEnd/>
            <a:tailEnd/>
          </a:ln>
        </p:spPr>
      </p:pic>
      <p:pic>
        <p:nvPicPr>
          <p:cNvPr id="15371" name="Picture 3" descr="Pantry  Services"/>
          <p:cNvPicPr>
            <a:picLocks noChangeAspect="1" noChangeArrowheads="1"/>
          </p:cNvPicPr>
          <p:nvPr/>
        </p:nvPicPr>
        <p:blipFill>
          <a:blip r:embed="rId4"/>
          <a:srcRect/>
          <a:stretch>
            <a:fillRect/>
          </a:stretch>
        </p:blipFill>
        <p:spPr bwMode="auto">
          <a:xfrm>
            <a:off x="6248400" y="4114800"/>
            <a:ext cx="2381250" cy="1752600"/>
          </a:xfrm>
          <a:prstGeom prst="rect">
            <a:avLst/>
          </a:prstGeom>
          <a:noFill/>
          <a:ln w="9525">
            <a:noFill/>
            <a:miter lim="800000"/>
            <a:headEnd/>
            <a:tailEnd/>
          </a:ln>
        </p:spPr>
      </p:pic>
      <p:pic>
        <p:nvPicPr>
          <p:cNvPr id="15372" name="Picture 12"/>
          <p:cNvPicPr>
            <a:picLocks noChangeAspect="1" noChangeArrowheads="1"/>
          </p:cNvPicPr>
          <p:nvPr/>
        </p:nvPicPr>
        <p:blipFill>
          <a:blip r:embed="rId5"/>
          <a:srcRect/>
          <a:stretch>
            <a:fillRect/>
          </a:stretch>
        </p:blipFill>
        <p:spPr bwMode="auto">
          <a:xfrm>
            <a:off x="304800" y="685800"/>
            <a:ext cx="1981200" cy="1752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Housekeeping Services"/>
          <p:cNvPicPr>
            <a:picLocks noChangeAspect="1" noChangeArrowheads="1"/>
          </p:cNvPicPr>
          <p:nvPr/>
        </p:nvPicPr>
        <p:blipFill>
          <a:blip r:embed="rId2"/>
          <a:srcRect/>
          <a:stretch>
            <a:fillRect/>
          </a:stretch>
        </p:blipFill>
        <p:spPr bwMode="auto">
          <a:xfrm>
            <a:off x="2438400" y="5334000"/>
            <a:ext cx="4114800" cy="1524000"/>
          </a:xfrm>
          <a:prstGeom prst="rect">
            <a:avLst/>
          </a:prstGeom>
          <a:noFill/>
          <a:ln w="9525">
            <a:noFill/>
            <a:miter lim="800000"/>
            <a:headEnd/>
            <a:tailEnd/>
          </a:ln>
        </p:spPr>
      </p:pic>
      <p:pic>
        <p:nvPicPr>
          <p:cNvPr id="16387" name="Picture 2" descr="http://www.jsmcservice.com/ts/zero.gif"/>
          <p:cNvPicPr>
            <a:picLocks noChangeAspect="1" noChangeArrowheads="1"/>
          </p:cNvPicPr>
          <p:nvPr/>
        </p:nvPicPr>
        <p:blipFill>
          <a:blip r:embed="rId3"/>
          <a:srcRect/>
          <a:stretch>
            <a:fillRect/>
          </a:stretch>
        </p:blipFill>
        <p:spPr bwMode="auto">
          <a:xfrm>
            <a:off x="0" y="0"/>
            <a:ext cx="2381250" cy="9525"/>
          </a:xfrm>
          <a:prstGeom prst="rect">
            <a:avLst/>
          </a:prstGeom>
          <a:noFill/>
          <a:ln w="9525">
            <a:noFill/>
            <a:miter lim="800000"/>
            <a:headEnd/>
            <a:tailEnd/>
          </a:ln>
        </p:spPr>
      </p:pic>
      <p:sp>
        <p:nvSpPr>
          <p:cNvPr id="16388" name="Rectangle 4"/>
          <p:cNvSpPr>
            <a:spLocks noChangeArrowheads="1"/>
          </p:cNvSpPr>
          <p:nvPr/>
        </p:nvSpPr>
        <p:spPr bwMode="auto">
          <a:xfrm>
            <a:off x="381000" y="1524000"/>
            <a:ext cx="8229600" cy="3786188"/>
          </a:xfrm>
          <a:prstGeom prst="rect">
            <a:avLst/>
          </a:prstGeom>
          <a:noFill/>
          <a:ln w="9525">
            <a:noFill/>
            <a:miter lim="800000"/>
            <a:headEnd/>
            <a:tailEnd/>
          </a:ln>
        </p:spPr>
        <p:txBody>
          <a:bodyPr>
            <a:spAutoFit/>
          </a:bodyPr>
          <a:lstStyle/>
          <a:p>
            <a:pPr algn="ctr"/>
            <a:r>
              <a:rPr lang="en-US" sz="2000" b="1">
                <a:latin typeface="Arial" charset="0"/>
              </a:rPr>
              <a:t>HOSPITALITY:</a:t>
            </a:r>
            <a:endParaRPr lang="en-US" sz="2000">
              <a:latin typeface="Arial" charset="0"/>
            </a:endParaRPr>
          </a:p>
          <a:p>
            <a:pPr algn="ctr">
              <a:buFont typeface="Arial" charset="0"/>
              <a:buChar char="•"/>
            </a:pPr>
            <a:r>
              <a:rPr lang="en-US" sz="2000">
                <a:latin typeface="Arial" charset="0"/>
              </a:rPr>
              <a:t>Receiving notification of expected arrivals.</a:t>
            </a:r>
          </a:p>
          <a:p>
            <a:pPr algn="ctr">
              <a:buFont typeface="Arial" charset="0"/>
              <a:buChar char="•"/>
            </a:pPr>
            <a:r>
              <a:rPr lang="en-US" sz="2000">
                <a:latin typeface="Arial" charset="0"/>
              </a:rPr>
              <a:t>Preparation of the rooms.</a:t>
            </a:r>
          </a:p>
          <a:p>
            <a:pPr algn="ctr">
              <a:buFont typeface="Arial" charset="0"/>
              <a:buChar char="•"/>
            </a:pPr>
            <a:r>
              <a:rPr lang="en-US" sz="2000">
                <a:latin typeface="Arial" charset="0"/>
              </a:rPr>
              <a:t>Welcoming the guests &amp; making their stay comfortable.</a:t>
            </a:r>
          </a:p>
          <a:p>
            <a:pPr algn="ctr">
              <a:buFont typeface="Arial" charset="0"/>
              <a:buChar char="•"/>
            </a:pPr>
            <a:r>
              <a:rPr lang="en-US" sz="2000">
                <a:latin typeface="Arial" charset="0"/>
              </a:rPr>
              <a:t>Arranging for their Food and Beverage requirement.</a:t>
            </a:r>
          </a:p>
          <a:p>
            <a:pPr algn="ctr">
              <a:buFont typeface="Arial" charset="0"/>
              <a:buChar char="•"/>
            </a:pPr>
            <a:r>
              <a:rPr lang="en-US" sz="2000">
                <a:latin typeface="Arial" charset="0"/>
              </a:rPr>
              <a:t>Arranging for their Food and Beverage requirement.</a:t>
            </a:r>
          </a:p>
          <a:p>
            <a:pPr algn="ctr">
              <a:buFont typeface="Arial" charset="0"/>
              <a:buChar char="•"/>
            </a:pPr>
            <a:r>
              <a:rPr lang="en-US" sz="2000">
                <a:latin typeface="Arial" charset="0"/>
              </a:rPr>
              <a:t>Preparing &amp; submitting Room Occupancy Report.  </a:t>
            </a:r>
          </a:p>
          <a:p>
            <a:pPr algn="ctr">
              <a:buFont typeface="Arial" charset="0"/>
              <a:buChar char="•"/>
            </a:pPr>
            <a:endParaRPr lang="en-US" sz="2000">
              <a:latin typeface="Arial" charset="0"/>
            </a:endParaRPr>
          </a:p>
          <a:p>
            <a:pPr algn="ctr"/>
            <a:r>
              <a:rPr lang="en-US" sz="2000" b="1">
                <a:latin typeface="Arial" charset="0"/>
              </a:rPr>
              <a:t>DAILY HOUSEKEEPING:</a:t>
            </a:r>
            <a:endParaRPr lang="en-US" sz="2000">
              <a:latin typeface="Arial" charset="0"/>
            </a:endParaRPr>
          </a:p>
          <a:p>
            <a:pPr algn="ctr">
              <a:buFont typeface="Arial" charset="0"/>
              <a:buChar char="•"/>
            </a:pPr>
            <a:r>
              <a:rPr lang="en-US" sz="2000">
                <a:latin typeface="Arial" charset="0"/>
              </a:rPr>
              <a:t>Daily cleaning of all rooms &amp; common areas of the property.</a:t>
            </a:r>
          </a:p>
          <a:p>
            <a:pPr algn="ctr">
              <a:buFont typeface="Arial" charset="0"/>
              <a:buChar char="•"/>
            </a:pPr>
            <a:r>
              <a:rPr lang="en-US" sz="2000">
                <a:latin typeface="Arial" charset="0"/>
              </a:rPr>
              <a:t>Servicing of guest rooms.</a:t>
            </a:r>
          </a:p>
          <a:p>
            <a:pPr algn="ctr">
              <a:buFont typeface="Arial" charset="0"/>
              <a:buChar char="•"/>
            </a:pPr>
            <a:r>
              <a:rPr lang="en-US" sz="2000">
                <a:latin typeface="Arial" charset="0"/>
              </a:rPr>
              <a:t>Servicing of toilets.</a:t>
            </a:r>
            <a:r>
              <a:rPr lang="en-US" sz="2000"/>
              <a:t> </a:t>
            </a:r>
          </a:p>
        </p:txBody>
      </p:sp>
      <p:sp>
        <p:nvSpPr>
          <p:cNvPr id="16389" name="Rectangle 6"/>
          <p:cNvSpPr>
            <a:spLocks noChangeArrowheads="1"/>
          </p:cNvSpPr>
          <p:nvPr/>
        </p:nvSpPr>
        <p:spPr bwMode="auto">
          <a:xfrm>
            <a:off x="1752600" y="685800"/>
            <a:ext cx="7391400" cy="584200"/>
          </a:xfrm>
          <a:prstGeom prst="rect">
            <a:avLst/>
          </a:prstGeom>
          <a:noFill/>
          <a:ln w="9525">
            <a:noFill/>
            <a:miter lim="800000"/>
            <a:headEnd/>
            <a:tailEnd/>
          </a:ln>
        </p:spPr>
        <p:txBody>
          <a:bodyPr wrap="none">
            <a:spAutoFit/>
          </a:bodyPr>
          <a:lstStyle/>
          <a:p>
            <a:r>
              <a:rPr lang="en-US" sz="3200">
                <a:latin typeface="Bookman Old Style" pitchFamily="18" charset="0"/>
              </a:rPr>
              <a:t>Guest House Management Services </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828800"/>
          <a:ext cx="8686800" cy="4552023"/>
        </p:xfrm>
        <a:graphic>
          <a:graphicData uri="http://schemas.openxmlformats.org/drawingml/2006/table">
            <a:tbl>
              <a:tblPr/>
              <a:tblGrid>
                <a:gridCol w="8554296"/>
                <a:gridCol w="132504"/>
              </a:tblGrid>
              <a:tr h="3407351">
                <a:tc>
                  <a:txBody>
                    <a:bodyPr/>
                    <a:lstStyle/>
                    <a:p>
                      <a:pPr algn="ctr"/>
                      <a:r>
                        <a:rPr lang="en-US" sz="2400" b="1" dirty="0">
                          <a:latin typeface="Arial" pitchFamily="34" charset="0"/>
                          <a:cs typeface="Arial" pitchFamily="34" charset="0"/>
                        </a:rPr>
                        <a:t>HOSPITALITY:</a:t>
                      </a:r>
                      <a:endParaRPr lang="en-US" sz="2400" dirty="0">
                        <a:latin typeface="Arial" pitchFamily="34" charset="0"/>
                        <a:cs typeface="Arial" pitchFamily="34" charset="0"/>
                      </a:endParaRPr>
                    </a:p>
                    <a:p>
                      <a:pPr algn="ctr">
                        <a:buFont typeface="Arial"/>
                        <a:buChar char="•"/>
                      </a:pPr>
                      <a:r>
                        <a:rPr lang="en-US" sz="2400" dirty="0">
                          <a:latin typeface="Arial" pitchFamily="34" charset="0"/>
                          <a:cs typeface="Arial" pitchFamily="34" charset="0"/>
                        </a:rPr>
                        <a:t>Receiving notification of expected arrivals.</a:t>
                      </a:r>
                    </a:p>
                    <a:p>
                      <a:pPr algn="ctr">
                        <a:buFont typeface="Arial"/>
                        <a:buChar char="•"/>
                      </a:pPr>
                      <a:r>
                        <a:rPr lang="en-US" sz="2400" dirty="0">
                          <a:latin typeface="Arial" pitchFamily="34" charset="0"/>
                          <a:cs typeface="Arial" pitchFamily="34" charset="0"/>
                        </a:rPr>
                        <a:t>Preparation of the rooms.</a:t>
                      </a:r>
                    </a:p>
                    <a:p>
                      <a:pPr algn="ctr">
                        <a:buFont typeface="Arial"/>
                        <a:buChar char="•"/>
                      </a:pPr>
                      <a:r>
                        <a:rPr lang="en-US" sz="2400" dirty="0">
                          <a:latin typeface="Arial" pitchFamily="34" charset="0"/>
                          <a:cs typeface="Arial" pitchFamily="34" charset="0"/>
                        </a:rPr>
                        <a:t>Welcoming the guests &amp; making their stay comfortable.</a:t>
                      </a:r>
                    </a:p>
                    <a:p>
                      <a:pPr algn="ctr">
                        <a:buFont typeface="Arial"/>
                        <a:buChar char="•"/>
                      </a:pPr>
                      <a:r>
                        <a:rPr lang="en-US" sz="2400" dirty="0">
                          <a:latin typeface="Arial" pitchFamily="34" charset="0"/>
                          <a:cs typeface="Arial" pitchFamily="34" charset="0"/>
                        </a:rPr>
                        <a:t>Arranging for their Food and Beverage requirement.</a:t>
                      </a:r>
                    </a:p>
                    <a:p>
                      <a:pPr algn="ctr">
                        <a:buFont typeface="Arial"/>
                        <a:buChar char="•"/>
                      </a:pPr>
                      <a:r>
                        <a:rPr lang="en-US" sz="2400" dirty="0">
                          <a:latin typeface="Arial" pitchFamily="34" charset="0"/>
                          <a:cs typeface="Arial" pitchFamily="34" charset="0"/>
                        </a:rPr>
                        <a:t>Arranging for their Food and Beverage requirement.</a:t>
                      </a:r>
                    </a:p>
                    <a:p>
                      <a:pPr algn="ctr">
                        <a:buFont typeface="Arial"/>
                        <a:buChar char="•"/>
                      </a:pPr>
                      <a:r>
                        <a:rPr lang="en-US" sz="2400" dirty="0">
                          <a:latin typeface="Arial" pitchFamily="34" charset="0"/>
                          <a:cs typeface="Arial" pitchFamily="34" charset="0"/>
                        </a:rPr>
                        <a:t>Preparing &amp; submitting Room Occupancy Report.  </a:t>
                      </a:r>
                    </a:p>
                    <a:p>
                      <a:pPr algn="ctr"/>
                      <a:r>
                        <a:rPr lang="en-US" sz="2400" b="1" dirty="0">
                          <a:latin typeface="Arial" pitchFamily="34" charset="0"/>
                          <a:cs typeface="Arial" pitchFamily="34" charset="0"/>
                        </a:rPr>
                        <a:t>DAILY HOUSEKEEPING:</a:t>
                      </a:r>
                      <a:endParaRPr lang="en-US" sz="2400" dirty="0">
                        <a:latin typeface="Arial" pitchFamily="34" charset="0"/>
                        <a:cs typeface="Arial" pitchFamily="34" charset="0"/>
                      </a:endParaRPr>
                    </a:p>
                    <a:p>
                      <a:pPr algn="ctr">
                        <a:buFont typeface="Arial"/>
                        <a:buChar char="•"/>
                      </a:pPr>
                      <a:r>
                        <a:rPr lang="en-US" sz="2400" dirty="0">
                          <a:latin typeface="Arial" pitchFamily="34" charset="0"/>
                          <a:cs typeface="Arial" pitchFamily="34" charset="0"/>
                        </a:rPr>
                        <a:t>Daily cleaning of all rooms &amp; common areas of the property.</a:t>
                      </a:r>
                    </a:p>
                    <a:p>
                      <a:pPr algn="ctr">
                        <a:buFont typeface="Arial"/>
                        <a:buChar char="•"/>
                      </a:pPr>
                      <a:r>
                        <a:rPr lang="en-US" sz="2400" dirty="0">
                          <a:latin typeface="Arial" pitchFamily="34" charset="0"/>
                          <a:cs typeface="Arial" pitchFamily="34" charset="0"/>
                        </a:rPr>
                        <a:t>Servicing of guest rooms.</a:t>
                      </a:r>
                    </a:p>
                    <a:p>
                      <a:pPr algn="ctr">
                        <a:buFont typeface="Arial"/>
                        <a:buChar char="•"/>
                      </a:pPr>
                      <a:r>
                        <a:rPr lang="en-US" sz="2400" dirty="0">
                          <a:latin typeface="Arial" pitchFamily="34" charset="0"/>
                          <a:cs typeface="Arial" pitchFamily="34" charset="0"/>
                        </a:rPr>
                        <a:t>Servicing of toilets. </a:t>
                      </a:r>
                    </a:p>
                  </a:txBody>
                  <a:tcPr marL="24415" marR="24415" marT="12207" marB="12207" anchor="ctr">
                    <a:lnL>
                      <a:noFill/>
                    </a:lnL>
                    <a:lnR>
                      <a:noFill/>
                    </a:lnR>
                    <a:lnT>
                      <a:noFill/>
                    </a:lnT>
                    <a:lnB>
                      <a:noFill/>
                    </a:lnB>
                  </a:tcPr>
                </a:tc>
                <a:tc>
                  <a:txBody>
                    <a:bodyPr/>
                    <a:lstStyle/>
                    <a:p>
                      <a:endParaRPr lang="en-US" sz="500"/>
                    </a:p>
                  </a:txBody>
                  <a:tcPr marL="24415" marR="24415" marT="12207" marB="12207">
                    <a:lnL>
                      <a:noFill/>
                    </a:lnL>
                    <a:lnR>
                      <a:noFill/>
                    </a:lnR>
                    <a:lnT>
                      <a:noFill/>
                    </a:lnT>
                    <a:lnB>
                      <a:noFill/>
                    </a:lnB>
                  </a:tcPr>
                </a:tc>
              </a:tr>
              <a:tr h="504249">
                <a:tc>
                  <a:txBody>
                    <a:bodyPr/>
                    <a:lstStyle/>
                    <a:p>
                      <a:pPr algn="ctr"/>
                      <a:endParaRPr lang="en-US" sz="500" dirty="0">
                        <a:latin typeface="Arial" pitchFamily="34" charset="0"/>
                        <a:cs typeface="Arial" pitchFamily="34" charset="0"/>
                      </a:endParaRPr>
                    </a:p>
                  </a:txBody>
                  <a:tcPr marL="0" marR="0" marT="0" marB="0">
                    <a:lnL>
                      <a:noFill/>
                    </a:lnL>
                    <a:lnR>
                      <a:noFill/>
                    </a:lnR>
                    <a:lnT>
                      <a:noFill/>
                    </a:lnT>
                    <a:lnB>
                      <a:noFill/>
                    </a:lnB>
                  </a:tcPr>
                </a:tc>
                <a:tc>
                  <a:txBody>
                    <a:bodyPr/>
                    <a:lstStyle/>
                    <a:p>
                      <a:endParaRPr lang="en-US" sz="500" dirty="0"/>
                    </a:p>
                  </a:txBody>
                  <a:tcPr marL="24415" marR="24415" marT="12207" marB="12207">
                    <a:lnL>
                      <a:noFill/>
                    </a:lnL>
                    <a:lnT>
                      <a:noFill/>
                    </a:lnT>
                  </a:tcPr>
                </a:tc>
              </a:tr>
            </a:tbl>
          </a:graphicData>
        </a:graphic>
      </p:graphicFrame>
      <p:sp>
        <p:nvSpPr>
          <p:cNvPr id="17417" name="Rectangle 2"/>
          <p:cNvSpPr>
            <a:spLocks noChangeArrowheads="1"/>
          </p:cNvSpPr>
          <p:nvPr/>
        </p:nvSpPr>
        <p:spPr bwMode="auto">
          <a:xfrm>
            <a:off x="304800" y="990600"/>
            <a:ext cx="8532813" cy="584200"/>
          </a:xfrm>
          <a:prstGeom prst="rect">
            <a:avLst/>
          </a:prstGeom>
          <a:noFill/>
          <a:ln w="9525">
            <a:noFill/>
            <a:miter lim="800000"/>
            <a:headEnd/>
            <a:tailEnd/>
          </a:ln>
        </p:spPr>
        <p:txBody>
          <a:bodyPr wrap="none">
            <a:spAutoFit/>
          </a:bodyPr>
          <a:lstStyle/>
          <a:p>
            <a:r>
              <a:rPr lang="en-US" sz="3200">
                <a:latin typeface="Arial" charset="0"/>
              </a:rPr>
              <a:t>Guest House Management Services…Contd</a:t>
            </a:r>
            <a:r>
              <a:rPr lang="en-US" sz="3200">
                <a:latin typeface="Bookman Old Style" pitchFamily="18" charset="0"/>
              </a:rPr>
              <a:t>. </a:t>
            </a:r>
          </a:p>
        </p:txBody>
      </p:sp>
      <p:pic>
        <p:nvPicPr>
          <p:cNvPr id="17418" name="Picture 10"/>
          <p:cNvPicPr>
            <a:picLocks noChangeAspect="1" noChangeArrowheads="1"/>
          </p:cNvPicPr>
          <p:nvPr/>
        </p:nvPicPr>
        <p:blipFill>
          <a:blip r:embed="rId2"/>
          <a:srcRect/>
          <a:stretch>
            <a:fillRect/>
          </a:stretch>
        </p:blipFill>
        <p:spPr bwMode="auto">
          <a:xfrm>
            <a:off x="152400" y="5334000"/>
            <a:ext cx="2133600" cy="1524000"/>
          </a:xfrm>
          <a:prstGeom prst="rect">
            <a:avLst/>
          </a:prstGeom>
          <a:noFill/>
          <a:ln w="9525">
            <a:noFill/>
            <a:miter lim="800000"/>
            <a:headEnd/>
            <a:tailEnd/>
          </a:ln>
        </p:spPr>
      </p:pic>
      <p:pic>
        <p:nvPicPr>
          <p:cNvPr id="17419" name="Picture 11"/>
          <p:cNvPicPr>
            <a:picLocks noChangeAspect="1" noChangeArrowheads="1"/>
          </p:cNvPicPr>
          <p:nvPr/>
        </p:nvPicPr>
        <p:blipFill>
          <a:blip r:embed="rId3"/>
          <a:srcRect/>
          <a:stretch>
            <a:fillRect/>
          </a:stretch>
        </p:blipFill>
        <p:spPr bwMode="auto">
          <a:xfrm>
            <a:off x="7467600" y="1524000"/>
            <a:ext cx="1676400" cy="1371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066800" y="533400"/>
            <a:ext cx="7620000" cy="4894263"/>
          </a:xfrm>
          <a:prstGeom prst="rect">
            <a:avLst/>
          </a:prstGeom>
          <a:noFill/>
          <a:ln w="9525">
            <a:noFill/>
            <a:miter lim="800000"/>
            <a:headEnd/>
            <a:tailEnd/>
          </a:ln>
        </p:spPr>
        <p:txBody>
          <a:bodyPr>
            <a:spAutoFit/>
          </a:bodyPr>
          <a:lstStyle/>
          <a:p>
            <a:pPr algn="just"/>
            <a:r>
              <a:rPr lang="en-US" sz="2000" dirty="0">
                <a:latin typeface="Arial" charset="0"/>
              </a:rPr>
              <a:t>                        </a:t>
            </a:r>
            <a:r>
              <a:rPr lang="en-US" sz="2400" b="1" dirty="0">
                <a:latin typeface="Arial" charset="0"/>
              </a:rPr>
              <a:t>Water Tank Cleaning and Disinfection                                 </a:t>
            </a:r>
          </a:p>
          <a:p>
            <a:pPr algn="just"/>
            <a:r>
              <a:rPr lang="en-US" sz="2400" b="1" dirty="0">
                <a:latin typeface="Arial" charset="0"/>
              </a:rPr>
              <a:t>                                         Service</a:t>
            </a:r>
          </a:p>
          <a:p>
            <a:pPr algn="just"/>
            <a:endParaRPr lang="en-US" sz="2400" b="1" dirty="0">
              <a:latin typeface="Arial" charset="0"/>
            </a:endParaRPr>
          </a:p>
          <a:p>
            <a:pPr algn="just"/>
            <a:r>
              <a:rPr lang="en-US" sz="2000" dirty="0" smtClean="0">
                <a:latin typeface="Arial" charset="0"/>
              </a:rPr>
              <a:t>JSMC Facility Services Pvt. Ltd. </a:t>
            </a:r>
            <a:r>
              <a:rPr lang="en-US" sz="2000" dirty="0">
                <a:latin typeface="Arial" charset="0"/>
              </a:rPr>
              <a:t>is a safe and scientific solution to clean and disinfect storage water tanks that involve a 6 stage cleaning process using state-of-the-art imported equipment and proprietary antibacterial agents that are safe, effective and eco-friendly. As compared to conventional tank cleaning, JSMC ensures faster tank cleaning for even the most neglected tanks. </a:t>
            </a:r>
          </a:p>
          <a:p>
            <a:pPr algn="just"/>
            <a:endParaRPr lang="en-US" sz="2000" dirty="0">
              <a:latin typeface="Arial" charset="0"/>
            </a:endParaRPr>
          </a:p>
          <a:p>
            <a:pPr algn="just"/>
            <a:r>
              <a:rPr lang="en-US" sz="2000" dirty="0">
                <a:latin typeface="Arial" charset="0"/>
              </a:rPr>
              <a:t>The entire process takes just 45 minutes of cleaning time which keeps the tanks safe and healthy for the next 90 days. Fully trained staff with access to hygienic and safety equipment and maintenance of systematic service records ensures complete peace of mind to the end consumer. </a:t>
            </a:r>
          </a:p>
        </p:txBody>
      </p:sp>
      <p:pic>
        <p:nvPicPr>
          <p:cNvPr id="18435" name="Picture 2"/>
          <p:cNvPicPr>
            <a:picLocks noChangeAspect="1" noChangeArrowheads="1"/>
          </p:cNvPicPr>
          <p:nvPr/>
        </p:nvPicPr>
        <p:blipFill>
          <a:blip r:embed="rId2"/>
          <a:srcRect/>
          <a:stretch>
            <a:fillRect/>
          </a:stretch>
        </p:blipFill>
        <p:spPr bwMode="auto">
          <a:xfrm>
            <a:off x="152400" y="228600"/>
            <a:ext cx="2209800" cy="1371600"/>
          </a:xfrm>
          <a:prstGeom prst="rect">
            <a:avLst/>
          </a:prstGeom>
          <a:noFill/>
          <a:ln w="9525">
            <a:noFill/>
            <a:miter lim="800000"/>
            <a:headEnd/>
            <a:tailEnd/>
          </a:ln>
        </p:spPr>
      </p:pic>
      <p:pic>
        <p:nvPicPr>
          <p:cNvPr id="18436" name="Picture 3"/>
          <p:cNvPicPr>
            <a:picLocks noChangeAspect="1" noChangeArrowheads="1"/>
          </p:cNvPicPr>
          <p:nvPr/>
        </p:nvPicPr>
        <p:blipFill>
          <a:blip r:embed="rId3"/>
          <a:srcRect/>
          <a:stretch>
            <a:fillRect/>
          </a:stretch>
        </p:blipFill>
        <p:spPr bwMode="auto">
          <a:xfrm>
            <a:off x="5257800" y="5410200"/>
            <a:ext cx="3048000" cy="1447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81000" y="1371600"/>
            <a:ext cx="8305800" cy="3262432"/>
          </a:xfrm>
          <a:prstGeom prst="rect">
            <a:avLst/>
          </a:prstGeom>
          <a:noFill/>
          <a:ln w="9525">
            <a:noFill/>
            <a:miter lim="800000"/>
            <a:headEnd/>
            <a:tailEnd/>
          </a:ln>
        </p:spPr>
        <p:txBody>
          <a:bodyPr wrap="square">
            <a:spAutoFit/>
          </a:bodyPr>
          <a:lstStyle/>
          <a:p>
            <a:pPr>
              <a:buFont typeface="Arial" charset="0"/>
              <a:buChar char="•"/>
            </a:pPr>
            <a:endParaRPr lang="en-US" dirty="0"/>
          </a:p>
          <a:p>
            <a:r>
              <a:rPr lang="en-US" sz="1600" b="1" dirty="0">
                <a:latin typeface="Arial" charset="0"/>
              </a:rPr>
              <a:t>SPRING CLEANING ON SATURDAYS:</a:t>
            </a:r>
            <a:endParaRPr lang="en-US" sz="1600" dirty="0">
              <a:latin typeface="Arial" charset="0"/>
            </a:endParaRPr>
          </a:p>
          <a:p>
            <a:pPr>
              <a:buFont typeface="Arial" charset="0"/>
              <a:buChar char="•"/>
            </a:pPr>
            <a:r>
              <a:rPr lang="en-US" sz="1600" dirty="0">
                <a:latin typeface="Arial" charset="0"/>
              </a:rPr>
              <a:t>Cleaning of Lights &amp; A/c vents, fans, lights, panel strips, artifacts if any. </a:t>
            </a:r>
          </a:p>
          <a:p>
            <a:pPr>
              <a:buFont typeface="Arial" charset="0"/>
              <a:buChar char="•"/>
            </a:pPr>
            <a:r>
              <a:rPr lang="en-US" sz="1600" dirty="0">
                <a:latin typeface="Arial" charset="0"/>
              </a:rPr>
              <a:t>Polishing of brass and steal panel strips and knobs.</a:t>
            </a:r>
          </a:p>
          <a:p>
            <a:pPr>
              <a:buFont typeface="Arial" charset="0"/>
              <a:buChar char="•"/>
            </a:pPr>
            <a:r>
              <a:rPr lang="en-US" sz="1600" dirty="0">
                <a:latin typeface="Arial" charset="0"/>
              </a:rPr>
              <a:t>Special cleaning of uncarpeted floor area.</a:t>
            </a:r>
          </a:p>
          <a:p>
            <a:pPr>
              <a:buFont typeface="Arial" charset="0"/>
              <a:buChar char="•"/>
            </a:pPr>
            <a:r>
              <a:rPr lang="en-US" sz="1600" dirty="0">
                <a:latin typeface="Arial" charset="0"/>
              </a:rPr>
              <a:t>Disinfectant treatment of toilets, water closets and wash basins.</a:t>
            </a:r>
          </a:p>
          <a:p>
            <a:pPr>
              <a:buFont typeface="Arial" charset="0"/>
              <a:buChar char="•"/>
            </a:pPr>
            <a:r>
              <a:rPr lang="en-US" sz="1600" dirty="0">
                <a:latin typeface="Arial" charset="0"/>
              </a:rPr>
              <a:t>Sponging off wall stains.</a:t>
            </a:r>
          </a:p>
          <a:p>
            <a:pPr>
              <a:buFont typeface="Arial" charset="0"/>
              <a:buChar char="•"/>
            </a:pPr>
            <a:r>
              <a:rPr lang="en-US" sz="1600" dirty="0">
                <a:latin typeface="Arial" charset="0"/>
              </a:rPr>
              <a:t>Polishing telephone instruments.</a:t>
            </a:r>
          </a:p>
          <a:p>
            <a:pPr>
              <a:buFont typeface="Arial" charset="0"/>
              <a:buChar char="•"/>
            </a:pPr>
            <a:r>
              <a:rPr lang="en-US" sz="1600" dirty="0">
                <a:latin typeface="Arial" charset="0"/>
              </a:rPr>
              <a:t>Thorough cleaning of the refrigerators and underneath &amp; behind all movable furniture.</a:t>
            </a:r>
          </a:p>
          <a:p>
            <a:pPr>
              <a:buFont typeface="Arial" charset="0"/>
              <a:buChar char="•"/>
            </a:pPr>
            <a:endParaRPr lang="en-US" sz="2000" dirty="0">
              <a:latin typeface="Arial" charset="0"/>
            </a:endParaRPr>
          </a:p>
          <a:p>
            <a:pPr>
              <a:buFont typeface="Arial" charset="0"/>
              <a:buChar char="•"/>
            </a:pPr>
            <a:endParaRPr lang="en-US" sz="2000" dirty="0">
              <a:latin typeface="Arial" charset="0"/>
            </a:endParaRPr>
          </a:p>
          <a:p>
            <a:pPr>
              <a:buFont typeface="Arial" charset="0"/>
              <a:buChar char="•"/>
            </a:pPr>
            <a:endParaRPr lang="en-US" sz="2000" dirty="0">
              <a:latin typeface="Arial" charset="0"/>
            </a:endParaRPr>
          </a:p>
        </p:txBody>
      </p:sp>
      <p:sp>
        <p:nvSpPr>
          <p:cNvPr id="19459" name="Rectangle 2"/>
          <p:cNvSpPr>
            <a:spLocks noChangeArrowheads="1"/>
          </p:cNvSpPr>
          <p:nvPr/>
        </p:nvSpPr>
        <p:spPr bwMode="auto">
          <a:xfrm>
            <a:off x="457200" y="914400"/>
            <a:ext cx="8305800" cy="523875"/>
          </a:xfrm>
          <a:prstGeom prst="rect">
            <a:avLst/>
          </a:prstGeom>
          <a:noFill/>
          <a:ln w="9525">
            <a:noFill/>
            <a:miter lim="800000"/>
            <a:headEnd/>
            <a:tailEnd/>
          </a:ln>
        </p:spPr>
        <p:txBody>
          <a:bodyPr>
            <a:spAutoFit/>
          </a:bodyPr>
          <a:lstStyle/>
          <a:p>
            <a:r>
              <a:rPr lang="en-US" sz="2800">
                <a:latin typeface="Arial" charset="0"/>
              </a:rPr>
              <a:t>Guest House Management Services…Contd. </a:t>
            </a:r>
          </a:p>
        </p:txBody>
      </p:sp>
      <p:pic>
        <p:nvPicPr>
          <p:cNvPr id="19460" name="Picture 4"/>
          <p:cNvPicPr>
            <a:picLocks noChangeAspect="1" noChangeArrowheads="1"/>
          </p:cNvPicPr>
          <p:nvPr/>
        </p:nvPicPr>
        <p:blipFill>
          <a:blip r:embed="rId2"/>
          <a:srcRect/>
          <a:stretch>
            <a:fillRect/>
          </a:stretch>
        </p:blipFill>
        <p:spPr bwMode="auto">
          <a:xfrm>
            <a:off x="3200400" y="3657600"/>
            <a:ext cx="2619375" cy="1371600"/>
          </a:xfrm>
          <a:prstGeom prst="rect">
            <a:avLst/>
          </a:prstGeom>
          <a:noFill/>
          <a:ln w="9525">
            <a:noFill/>
            <a:miter lim="800000"/>
            <a:headEnd/>
            <a:tailEnd/>
          </a:ln>
        </p:spPr>
      </p:pic>
      <p:pic>
        <p:nvPicPr>
          <p:cNvPr id="19461" name="Picture 5"/>
          <p:cNvPicPr>
            <a:picLocks noChangeAspect="1" noChangeArrowheads="1"/>
          </p:cNvPicPr>
          <p:nvPr/>
        </p:nvPicPr>
        <p:blipFill>
          <a:blip r:embed="rId3"/>
          <a:srcRect/>
          <a:stretch>
            <a:fillRect/>
          </a:stretch>
        </p:blipFill>
        <p:spPr bwMode="auto">
          <a:xfrm>
            <a:off x="7086600" y="1447800"/>
            <a:ext cx="2057400" cy="16764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04800" y="2286000"/>
            <a:ext cx="8458200" cy="3786188"/>
          </a:xfrm>
          <a:prstGeom prst="rect">
            <a:avLst/>
          </a:prstGeom>
          <a:noFill/>
          <a:ln w="9525">
            <a:noFill/>
            <a:miter lim="800000"/>
            <a:headEnd/>
            <a:tailEnd/>
          </a:ln>
        </p:spPr>
        <p:txBody>
          <a:bodyPr anchor="ctr">
            <a:spAutoFit/>
          </a:bodyPr>
          <a:lstStyle/>
          <a:p>
            <a:pPr algn="just" eaLnBrk="0" hangingPunct="0">
              <a:tabLst>
                <a:tab pos="914400" algn="l"/>
              </a:tabLst>
            </a:pPr>
            <a:r>
              <a:rPr lang="en-US" sz="2400">
                <a:cs typeface="Times New Roman" pitchFamily="18" charset="0"/>
              </a:rPr>
              <a:t>Selection  Procedure-  Correct  selection  of  Manpower  is  a  first   step  towards  quality  control  that  we at  JSMC  are  so  conscious  about . A full  time  Director  looks  into  these  aspects  of  Personnel  Management .  Selection procedure includes:-</a:t>
            </a:r>
          </a:p>
          <a:p>
            <a:pPr algn="just" eaLnBrk="0" hangingPunct="0">
              <a:tabLst>
                <a:tab pos="914400" algn="l"/>
              </a:tabLst>
            </a:pPr>
            <a:endParaRPr lang="en-US" sz="2400"/>
          </a:p>
          <a:p>
            <a:pPr algn="just" eaLnBrk="0" hangingPunct="0">
              <a:buFontTx/>
              <a:buChar char="•"/>
              <a:tabLst>
                <a:tab pos="914400" algn="l"/>
              </a:tabLst>
            </a:pPr>
            <a:r>
              <a:rPr lang="en-US" sz="2400">
                <a:cs typeface="Times New Roman" pitchFamily="18" charset="0"/>
              </a:rPr>
              <a:t>Police Verification.</a:t>
            </a:r>
          </a:p>
          <a:p>
            <a:pPr algn="just" eaLnBrk="0" hangingPunct="0">
              <a:tabLst>
                <a:tab pos="914400" algn="l"/>
              </a:tabLst>
            </a:pPr>
            <a:endParaRPr lang="en-US" sz="2400"/>
          </a:p>
          <a:p>
            <a:pPr algn="just" eaLnBrk="0" hangingPunct="0">
              <a:buFontTx/>
              <a:buChar char="•"/>
              <a:tabLst>
                <a:tab pos="914400" algn="l"/>
              </a:tabLst>
            </a:pPr>
            <a:r>
              <a:rPr lang="en-US" sz="2400">
                <a:cs typeface="Times New Roman" pitchFamily="18" charset="0"/>
              </a:rPr>
              <a:t>Medical Examination.</a:t>
            </a:r>
          </a:p>
          <a:p>
            <a:pPr algn="just" eaLnBrk="0" hangingPunct="0">
              <a:buFontTx/>
              <a:buChar char="•"/>
              <a:tabLst>
                <a:tab pos="914400" algn="l"/>
              </a:tabLst>
            </a:pPr>
            <a:endParaRPr lang="en-US" sz="2400"/>
          </a:p>
          <a:p>
            <a:pPr algn="just" eaLnBrk="0" hangingPunct="0">
              <a:buFontTx/>
              <a:buChar char="•"/>
              <a:tabLst>
                <a:tab pos="914400" algn="l"/>
              </a:tabLst>
            </a:pPr>
            <a:r>
              <a:rPr lang="en-US" sz="2400">
                <a:cs typeface="Times New Roman" pitchFamily="18" charset="0"/>
              </a:rPr>
              <a:t>Documentation including registration for PF, ESI.</a:t>
            </a:r>
            <a:endParaRPr lang="en-US" sz="2400"/>
          </a:p>
        </p:txBody>
      </p:sp>
      <p:sp>
        <p:nvSpPr>
          <p:cNvPr id="20483" name="Rectangle 2"/>
          <p:cNvSpPr>
            <a:spLocks noChangeArrowheads="1"/>
          </p:cNvSpPr>
          <p:nvPr/>
        </p:nvSpPr>
        <p:spPr bwMode="auto">
          <a:xfrm>
            <a:off x="381000" y="1295400"/>
            <a:ext cx="7772400" cy="584200"/>
          </a:xfrm>
          <a:prstGeom prst="rect">
            <a:avLst/>
          </a:prstGeom>
          <a:noFill/>
          <a:ln w="9525">
            <a:noFill/>
            <a:miter lim="800000"/>
            <a:headEnd/>
            <a:tailEnd/>
          </a:ln>
        </p:spPr>
        <p:txBody>
          <a:bodyPr>
            <a:spAutoFit/>
          </a:bodyPr>
          <a:lstStyle/>
          <a:p>
            <a:pPr algn="ctr" eaLnBrk="0" hangingPunct="0">
              <a:spcBef>
                <a:spcPct val="50000"/>
              </a:spcBef>
            </a:pPr>
            <a:r>
              <a:rPr lang="en-US" sz="3200" b="1"/>
              <a:t>Selection and Registration</a:t>
            </a:r>
            <a:endParaRPr lang="en-US" sz="3200" b="1">
              <a:solidFill>
                <a:srgbClr val="006699"/>
              </a:solidFill>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304800" y="2362200"/>
            <a:ext cx="8534400" cy="4154488"/>
          </a:xfrm>
          <a:prstGeom prst="rect">
            <a:avLst/>
          </a:prstGeom>
          <a:noFill/>
          <a:ln w="9525">
            <a:noFill/>
            <a:miter lim="800000"/>
            <a:headEnd/>
            <a:tailEnd/>
          </a:ln>
        </p:spPr>
        <p:txBody>
          <a:bodyPr anchor="ctr">
            <a:spAutoFit/>
          </a:bodyPr>
          <a:lstStyle/>
          <a:p>
            <a:pPr eaLnBrk="0" hangingPunct="0">
              <a:buFontTx/>
              <a:buChar char="•"/>
              <a:tabLst>
                <a:tab pos="914400" algn="l"/>
              </a:tabLst>
            </a:pPr>
            <a:r>
              <a:rPr lang="en-US" sz="2400" i="1">
                <a:cs typeface="Times New Roman" pitchFamily="18" charset="0"/>
              </a:rPr>
              <a:t>  </a:t>
            </a:r>
            <a:r>
              <a:rPr lang="en-US" sz="2400">
                <a:latin typeface="Arial" charset="0"/>
              </a:rPr>
              <a:t>Appointment Letter.</a:t>
            </a:r>
          </a:p>
          <a:p>
            <a:pPr eaLnBrk="0" hangingPunct="0">
              <a:buFontTx/>
              <a:buChar char="•"/>
              <a:tabLst>
                <a:tab pos="914400" algn="l"/>
              </a:tabLst>
            </a:pPr>
            <a:r>
              <a:rPr lang="en-US" sz="2400">
                <a:latin typeface="Arial" charset="0"/>
              </a:rPr>
              <a:t> Terms and Condition form of our company duly signed by    </a:t>
            </a:r>
          </a:p>
          <a:p>
            <a:pPr eaLnBrk="0" hangingPunct="0">
              <a:tabLst>
                <a:tab pos="914400" algn="l"/>
              </a:tabLst>
            </a:pPr>
            <a:r>
              <a:rPr lang="en-US" sz="2400">
                <a:latin typeface="Arial" charset="0"/>
              </a:rPr>
              <a:t>   the individual.</a:t>
            </a:r>
          </a:p>
          <a:p>
            <a:pPr eaLnBrk="0" hangingPunct="0">
              <a:buFontTx/>
              <a:buChar char="•"/>
              <a:tabLst>
                <a:tab pos="914400" algn="l"/>
              </a:tabLst>
            </a:pPr>
            <a:r>
              <a:rPr lang="en-US" sz="2400">
                <a:latin typeface="Arial" charset="0"/>
              </a:rPr>
              <a:t> Photo Identity Card of our Company.</a:t>
            </a:r>
          </a:p>
          <a:p>
            <a:pPr eaLnBrk="0" hangingPunct="0">
              <a:buFontTx/>
              <a:buChar char="•"/>
              <a:tabLst>
                <a:tab pos="914400" algn="l"/>
              </a:tabLst>
            </a:pPr>
            <a:r>
              <a:rPr lang="en-US" sz="2400">
                <a:latin typeface="Arial" charset="0"/>
              </a:rPr>
              <a:t> ESI Card applied for within 10 days.</a:t>
            </a:r>
          </a:p>
          <a:p>
            <a:pPr eaLnBrk="0" hangingPunct="0">
              <a:buFontTx/>
              <a:buChar char="•"/>
              <a:tabLst>
                <a:tab pos="914400" algn="l"/>
              </a:tabLst>
            </a:pPr>
            <a:r>
              <a:rPr lang="en-US" sz="2400">
                <a:latin typeface="Arial" charset="0"/>
              </a:rPr>
              <a:t> Attendance Register and attendance slip signed daily by our      </a:t>
            </a:r>
          </a:p>
          <a:p>
            <a:pPr eaLnBrk="0" hangingPunct="0">
              <a:tabLst>
                <a:tab pos="914400" algn="l"/>
              </a:tabLst>
            </a:pPr>
            <a:r>
              <a:rPr lang="en-US" sz="2400">
                <a:latin typeface="Arial" charset="0"/>
              </a:rPr>
              <a:t>  workers.</a:t>
            </a:r>
          </a:p>
          <a:p>
            <a:pPr eaLnBrk="0" hangingPunct="0">
              <a:buFontTx/>
              <a:buChar char="•"/>
              <a:tabLst>
                <a:tab pos="914400" algn="l"/>
              </a:tabLst>
            </a:pPr>
            <a:r>
              <a:rPr lang="en-US" sz="2400">
                <a:latin typeface="Arial" charset="0"/>
              </a:rPr>
              <a:t> Application  for  Labor  License  once   Form  V  received </a:t>
            </a:r>
          </a:p>
          <a:p>
            <a:pPr eaLnBrk="0" hangingPunct="0">
              <a:tabLst>
                <a:tab pos="914400" algn="l"/>
              </a:tabLst>
            </a:pPr>
            <a:r>
              <a:rPr lang="en-US" sz="2400">
                <a:latin typeface="Arial" charset="0"/>
              </a:rPr>
              <a:t>  from  you  when  the  workforce  size  becomes  20 or  </a:t>
            </a:r>
          </a:p>
          <a:p>
            <a:pPr eaLnBrk="0" hangingPunct="0">
              <a:tabLst>
                <a:tab pos="914400" algn="l"/>
              </a:tabLst>
            </a:pPr>
            <a:r>
              <a:rPr lang="en-US" sz="2400">
                <a:latin typeface="Arial" charset="0"/>
              </a:rPr>
              <a:t>  above </a:t>
            </a:r>
            <a:r>
              <a:rPr lang="en-US" sz="2400" i="1">
                <a:cs typeface="Times New Roman" pitchFamily="18" charset="0"/>
              </a:rPr>
              <a:t>.</a:t>
            </a:r>
            <a:endParaRPr lang="en-US" sz="2400"/>
          </a:p>
          <a:p>
            <a:pPr eaLnBrk="0" hangingPunct="0">
              <a:tabLst>
                <a:tab pos="914400" algn="l"/>
              </a:tabLst>
            </a:pPr>
            <a:endParaRPr lang="en-US" sz="2400"/>
          </a:p>
        </p:txBody>
      </p:sp>
      <p:sp>
        <p:nvSpPr>
          <p:cNvPr id="21507" name="Rectangle 2"/>
          <p:cNvSpPr>
            <a:spLocks noChangeArrowheads="1"/>
          </p:cNvSpPr>
          <p:nvPr/>
        </p:nvSpPr>
        <p:spPr bwMode="auto">
          <a:xfrm>
            <a:off x="457200" y="1295400"/>
            <a:ext cx="7696200" cy="584200"/>
          </a:xfrm>
          <a:prstGeom prst="rect">
            <a:avLst/>
          </a:prstGeom>
          <a:noFill/>
          <a:ln w="9525">
            <a:noFill/>
            <a:miter lim="800000"/>
            <a:headEnd/>
            <a:tailEnd/>
          </a:ln>
        </p:spPr>
        <p:txBody>
          <a:bodyPr>
            <a:spAutoFit/>
          </a:bodyPr>
          <a:lstStyle/>
          <a:p>
            <a:pPr algn="ctr" eaLnBrk="0" hangingPunct="0">
              <a:spcBef>
                <a:spcPct val="50000"/>
              </a:spcBef>
            </a:pPr>
            <a:r>
              <a:rPr lang="en-US" sz="3200" b="1">
                <a:latin typeface="Arial" charset="0"/>
              </a:rPr>
              <a:t>Documentation</a:t>
            </a:r>
            <a:endParaRPr lang="en-US" sz="3200" b="1">
              <a:solidFill>
                <a:srgbClr val="006699"/>
              </a:solidFill>
              <a:latin typeface="Arial" charset="0"/>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533400" y="1225550"/>
            <a:ext cx="8001000" cy="5632450"/>
          </a:xfrm>
          <a:prstGeom prst="rect">
            <a:avLst/>
          </a:prstGeom>
          <a:noFill/>
          <a:ln w="9525">
            <a:noFill/>
            <a:miter lim="800000"/>
            <a:headEnd/>
            <a:tailEnd/>
          </a:ln>
        </p:spPr>
        <p:txBody>
          <a:bodyPr anchor="ctr">
            <a:spAutoFit/>
          </a:bodyPr>
          <a:lstStyle/>
          <a:p>
            <a:pPr algn="just" eaLnBrk="0" hangingPunct="0">
              <a:tabLst>
                <a:tab pos="914400" algn="l"/>
              </a:tabLst>
            </a:pPr>
            <a:r>
              <a:rPr lang="en-US" sz="2400" b="1" i="1">
                <a:cs typeface="Times New Roman" pitchFamily="18" charset="0"/>
              </a:rPr>
              <a:t>	</a:t>
            </a:r>
            <a:r>
              <a:rPr lang="en-US" sz="2400">
                <a:latin typeface="Arial" charset="0"/>
              </a:rPr>
              <a:t>Nothing can  be  more  important  than  this  very  crucial  aspects   of  the  Service  industry .  We  at  </a:t>
            </a:r>
            <a:r>
              <a:rPr lang="en-US" sz="2400" b="1">
                <a:solidFill>
                  <a:srgbClr val="000080"/>
                </a:solidFill>
                <a:latin typeface="Arial" charset="0"/>
              </a:rPr>
              <a:t>JSMC</a:t>
            </a:r>
            <a:r>
              <a:rPr lang="en-US" sz="2400">
                <a:latin typeface="Arial" charset="0"/>
              </a:rPr>
              <a:t>  lay  a  great  emphasis  on  this  particular  aspect  of  Man Management . Our Training Programme follows the under mentioned structured format:</a:t>
            </a:r>
          </a:p>
          <a:p>
            <a:pPr algn="just" eaLnBrk="0" hangingPunct="0">
              <a:buFontTx/>
              <a:buChar char="•"/>
              <a:tabLst>
                <a:tab pos="914400" algn="l"/>
              </a:tabLst>
            </a:pPr>
            <a:r>
              <a:rPr lang="en-US" sz="2400" b="1">
                <a:latin typeface="Arial" charset="0"/>
              </a:rPr>
              <a:t>Basic  Format -  </a:t>
            </a:r>
            <a:r>
              <a:rPr lang="en-US" sz="2400">
                <a:latin typeface="Arial" charset="0"/>
              </a:rPr>
              <a:t>This  is  done at  the  time  of  Recruitment  of  Personnel  even  if  they  are  experienced  to  make  them  aware  of  the  quality  of  work  required  in  various  sites .</a:t>
            </a:r>
          </a:p>
          <a:p>
            <a:pPr algn="just" eaLnBrk="0" hangingPunct="0">
              <a:buFontTx/>
              <a:buChar char="•"/>
              <a:tabLst>
                <a:tab pos="914400" algn="l"/>
              </a:tabLst>
            </a:pPr>
            <a:r>
              <a:rPr lang="en-US" sz="2400" b="1">
                <a:latin typeface="Arial" charset="0"/>
              </a:rPr>
              <a:t>Pre deployment  Capsule   - </a:t>
            </a:r>
            <a:r>
              <a:rPr lang="en-US" sz="2400">
                <a:latin typeface="Arial" charset="0"/>
              </a:rPr>
              <a:t> This  is based  on  the  specific  requirement  of  each  new  site  where the  Manpower  is  required  to  be  deployed .</a:t>
            </a:r>
            <a:endParaRPr lang="en-US" sz="2400" b="1">
              <a:latin typeface="Arial" charset="0"/>
            </a:endParaRPr>
          </a:p>
          <a:p>
            <a:pPr algn="just" eaLnBrk="0" hangingPunct="0">
              <a:tabLst>
                <a:tab pos="914400" algn="l"/>
              </a:tabLst>
            </a:pPr>
            <a:r>
              <a:rPr lang="en-US" sz="2400" b="1">
                <a:latin typeface="Arial" charset="0"/>
              </a:rPr>
              <a:t>Refresher Capsule  - </a:t>
            </a:r>
            <a:r>
              <a:rPr lang="en-US" sz="2400">
                <a:latin typeface="Arial" charset="0"/>
              </a:rPr>
              <a:t>This  is  location   specific  and  Aims  at  preventing  casualness  which  may  set  in  amongst  the  staff .  This  is  done  Bi-  Monthly </a:t>
            </a:r>
            <a:r>
              <a:rPr lang="en-US" sz="1200">
                <a:latin typeface="Arial" charset="0"/>
              </a:rPr>
              <a:t>.</a:t>
            </a:r>
            <a:r>
              <a:rPr lang="en-US" sz="800">
                <a:latin typeface="Arial" charset="0"/>
              </a:rPr>
              <a:t> </a:t>
            </a:r>
            <a:endParaRPr lang="en-US">
              <a:latin typeface="Arial" charset="0"/>
            </a:endParaRPr>
          </a:p>
        </p:txBody>
      </p:sp>
      <p:sp>
        <p:nvSpPr>
          <p:cNvPr id="22531" name="Rectangle 3"/>
          <p:cNvSpPr>
            <a:spLocks noChangeArrowheads="1"/>
          </p:cNvSpPr>
          <p:nvPr/>
        </p:nvSpPr>
        <p:spPr bwMode="auto">
          <a:xfrm>
            <a:off x="2362200" y="457200"/>
            <a:ext cx="3886200" cy="1138238"/>
          </a:xfrm>
          <a:prstGeom prst="rect">
            <a:avLst/>
          </a:prstGeom>
          <a:noFill/>
          <a:ln w="9525">
            <a:noFill/>
            <a:miter lim="800000"/>
            <a:headEnd/>
            <a:tailEnd/>
          </a:ln>
        </p:spPr>
        <p:txBody>
          <a:bodyPr>
            <a:spAutoFit/>
          </a:bodyPr>
          <a:lstStyle/>
          <a:p>
            <a:r>
              <a:rPr lang="en-US" b="1" i="1"/>
              <a:t> </a:t>
            </a:r>
            <a:endParaRPr lang="en-US"/>
          </a:p>
          <a:p>
            <a:r>
              <a:rPr lang="en-US" sz="3200" b="1"/>
              <a:t>Training of staff</a:t>
            </a:r>
            <a:endParaRPr lang="en-US" sz="3200"/>
          </a:p>
          <a:p>
            <a:r>
              <a:rPr lang="en-US" b="1" i="1"/>
              <a:t> </a:t>
            </a:r>
            <a:endParaRPr lang="en-US"/>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28600" y="2286000"/>
            <a:ext cx="8736013" cy="3786188"/>
          </a:xfrm>
          <a:prstGeom prst="rect">
            <a:avLst/>
          </a:prstGeom>
          <a:noFill/>
          <a:ln w="9525">
            <a:noFill/>
            <a:miter lim="800000"/>
            <a:headEnd/>
            <a:tailEnd/>
          </a:ln>
        </p:spPr>
        <p:txBody>
          <a:bodyPr wrap="none" anchor="ctr">
            <a:spAutoFit/>
          </a:bodyPr>
          <a:lstStyle/>
          <a:p>
            <a:pPr indent="457200" eaLnBrk="0" hangingPunct="0">
              <a:buFontTx/>
              <a:buChar char="•"/>
              <a:tabLst>
                <a:tab pos="914400" algn="l"/>
              </a:tabLst>
            </a:pPr>
            <a:r>
              <a:rPr lang="en-US" sz="2400">
                <a:cs typeface="Times New Roman" pitchFamily="18" charset="0"/>
              </a:rPr>
              <a:t>Wages Register.</a:t>
            </a:r>
            <a:endParaRPr lang="en-US" sz="2400"/>
          </a:p>
          <a:p>
            <a:pPr indent="457200" eaLnBrk="0" hangingPunct="0">
              <a:buFontTx/>
              <a:buChar char="•"/>
              <a:tabLst>
                <a:tab pos="914400" algn="l"/>
              </a:tabLst>
            </a:pPr>
            <a:r>
              <a:rPr lang="en-US" sz="2400">
                <a:cs typeface="Times New Roman" pitchFamily="18" charset="0"/>
              </a:rPr>
              <a:t>Wages Slip.</a:t>
            </a:r>
            <a:endParaRPr lang="en-US" sz="2400"/>
          </a:p>
          <a:p>
            <a:pPr indent="457200" eaLnBrk="0" hangingPunct="0">
              <a:buFontTx/>
              <a:buChar char="•"/>
              <a:tabLst>
                <a:tab pos="914400" algn="l"/>
              </a:tabLst>
            </a:pPr>
            <a:r>
              <a:rPr lang="en-US" sz="2400">
                <a:cs typeface="Times New Roman" pitchFamily="18" charset="0"/>
              </a:rPr>
              <a:t>PF Contribution.</a:t>
            </a:r>
            <a:endParaRPr lang="en-US" sz="2400"/>
          </a:p>
          <a:p>
            <a:pPr indent="457200" eaLnBrk="0" hangingPunct="0">
              <a:buFontTx/>
              <a:buChar char="•"/>
              <a:tabLst>
                <a:tab pos="914400" algn="l"/>
              </a:tabLst>
            </a:pPr>
            <a:r>
              <a:rPr lang="en-US" sz="2400">
                <a:cs typeface="Times New Roman" pitchFamily="18" charset="0"/>
              </a:rPr>
              <a:t>ESI Contribution.</a:t>
            </a:r>
            <a:endParaRPr lang="en-US" sz="2400"/>
          </a:p>
          <a:p>
            <a:pPr indent="457200" eaLnBrk="0" hangingPunct="0">
              <a:buFontTx/>
              <a:buChar char="•"/>
              <a:tabLst>
                <a:tab pos="914400" algn="l"/>
              </a:tabLst>
            </a:pPr>
            <a:r>
              <a:rPr lang="en-US" sz="2400">
                <a:cs typeface="Times New Roman" pitchFamily="18" charset="0"/>
              </a:rPr>
              <a:t>EL Register. </a:t>
            </a:r>
            <a:endParaRPr lang="en-US" sz="2400"/>
          </a:p>
          <a:p>
            <a:pPr indent="457200" eaLnBrk="0" hangingPunct="0">
              <a:buFontTx/>
              <a:buChar char="•"/>
              <a:tabLst>
                <a:tab pos="914400" algn="l"/>
              </a:tabLst>
            </a:pPr>
            <a:r>
              <a:rPr lang="en-US" sz="2400">
                <a:cs typeface="Times New Roman" pitchFamily="18" charset="0"/>
              </a:rPr>
              <a:t>Fine Register. </a:t>
            </a:r>
            <a:endParaRPr lang="en-US" sz="2400"/>
          </a:p>
          <a:p>
            <a:pPr indent="457200" eaLnBrk="0" hangingPunct="0">
              <a:buFontTx/>
              <a:buChar char="•"/>
              <a:tabLst>
                <a:tab pos="914400" algn="l"/>
              </a:tabLst>
            </a:pPr>
            <a:r>
              <a:rPr lang="en-US" sz="2400">
                <a:cs typeface="Times New Roman" pitchFamily="18" charset="0"/>
              </a:rPr>
              <a:t>Overtime Register. </a:t>
            </a:r>
            <a:endParaRPr lang="en-US" sz="2400"/>
          </a:p>
          <a:p>
            <a:pPr indent="457200" eaLnBrk="0" hangingPunct="0">
              <a:buFontTx/>
              <a:buChar char="•"/>
              <a:tabLst>
                <a:tab pos="914400" algn="l"/>
              </a:tabLst>
            </a:pPr>
            <a:r>
              <a:rPr lang="en-US" sz="2400">
                <a:cs typeface="Times New Roman" pitchFamily="18" charset="0"/>
              </a:rPr>
              <a:t>Form 6 , 3 ,32 ,  Eligibility  Register  for  ESI  Contribution .</a:t>
            </a:r>
            <a:endParaRPr lang="en-US" sz="2400"/>
          </a:p>
          <a:p>
            <a:pPr indent="457200" eaLnBrk="0" hangingPunct="0">
              <a:buFontTx/>
              <a:buChar char="•"/>
              <a:tabLst>
                <a:tab pos="914400" algn="l"/>
              </a:tabLst>
            </a:pPr>
            <a:r>
              <a:rPr lang="en-US" sz="2400">
                <a:cs typeface="Times New Roman" pitchFamily="18" charset="0"/>
              </a:rPr>
              <a:t>Form 6A, 3 A (Revised) Eligibility Register for PF Contribution.  </a:t>
            </a:r>
            <a:endParaRPr lang="en-US" sz="2400"/>
          </a:p>
          <a:p>
            <a:pPr indent="457200" eaLnBrk="0" hangingPunct="0">
              <a:tabLst>
                <a:tab pos="914400" algn="l"/>
              </a:tabLst>
            </a:pPr>
            <a:endParaRPr lang="en-US" sz="2400"/>
          </a:p>
        </p:txBody>
      </p:sp>
      <p:sp>
        <p:nvSpPr>
          <p:cNvPr id="23555" name="Rectangle 2"/>
          <p:cNvSpPr>
            <a:spLocks noChangeArrowheads="1"/>
          </p:cNvSpPr>
          <p:nvPr/>
        </p:nvSpPr>
        <p:spPr bwMode="auto">
          <a:xfrm>
            <a:off x="685800" y="1143000"/>
            <a:ext cx="7543800" cy="584200"/>
          </a:xfrm>
          <a:prstGeom prst="rect">
            <a:avLst/>
          </a:prstGeom>
          <a:noFill/>
          <a:ln w="9525">
            <a:noFill/>
            <a:miter lim="800000"/>
            <a:headEnd/>
            <a:tailEnd/>
          </a:ln>
        </p:spPr>
        <p:txBody>
          <a:bodyPr>
            <a:spAutoFit/>
          </a:bodyPr>
          <a:lstStyle/>
          <a:p>
            <a:pPr indent="457200" algn="ctr" eaLnBrk="0" hangingPunct="0">
              <a:tabLst>
                <a:tab pos="914400" algn="l"/>
              </a:tabLst>
            </a:pPr>
            <a:r>
              <a:rPr lang="en-US" sz="3200" b="1">
                <a:cs typeface="Times New Roman" pitchFamily="18" charset="0"/>
              </a:rPr>
              <a:t>Registers Maintained </a:t>
            </a:r>
            <a:endParaRPr lang="en-US" sz="3200" b="1"/>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228600" y="2286000"/>
            <a:ext cx="8686800" cy="4554538"/>
          </a:xfrm>
          <a:prstGeom prst="rect">
            <a:avLst/>
          </a:prstGeom>
          <a:noFill/>
          <a:ln w="9525">
            <a:noFill/>
            <a:miter lim="800000"/>
            <a:headEnd/>
            <a:tailEnd/>
          </a:ln>
        </p:spPr>
        <p:txBody>
          <a:bodyPr anchor="ctr">
            <a:spAutoFit/>
          </a:bodyPr>
          <a:lstStyle/>
          <a:p>
            <a:pPr eaLnBrk="0" hangingPunct="0">
              <a:tabLst>
                <a:tab pos="914400" algn="l"/>
              </a:tabLst>
            </a:pPr>
            <a:r>
              <a:rPr lang="en-US" sz="2400" b="1" u="sng">
                <a:latin typeface="Arial" charset="0"/>
              </a:rPr>
              <a:t>Charges for Manpower deployed</a:t>
            </a:r>
            <a:r>
              <a:rPr lang="en-US" sz="2400">
                <a:latin typeface="Arial" charset="0"/>
              </a:rPr>
              <a:t> (Twenty Six days – 8 Hours per day)</a:t>
            </a:r>
          </a:p>
          <a:p>
            <a:pPr eaLnBrk="0" hangingPunct="0">
              <a:tabLst>
                <a:tab pos="914400" algn="l"/>
              </a:tabLst>
            </a:pPr>
            <a:endParaRPr lang="en-US" sz="2400">
              <a:latin typeface="Arial" charset="0"/>
            </a:endParaRPr>
          </a:p>
          <a:p>
            <a:pPr eaLnBrk="0" hangingPunct="0">
              <a:buFontTx/>
              <a:buChar char="•"/>
              <a:tabLst>
                <a:tab pos="914400" algn="l"/>
              </a:tabLst>
            </a:pPr>
            <a:r>
              <a:rPr lang="en-US" sz="2400">
                <a:latin typeface="Arial" charset="0"/>
              </a:rPr>
              <a:t>Salary of all Supervisors.</a:t>
            </a:r>
          </a:p>
          <a:p>
            <a:pPr eaLnBrk="0" hangingPunct="0">
              <a:buFontTx/>
              <a:buChar char="•"/>
              <a:tabLst>
                <a:tab pos="914400" algn="l"/>
              </a:tabLst>
            </a:pPr>
            <a:r>
              <a:rPr lang="en-US" sz="2400">
                <a:latin typeface="Arial" charset="0"/>
              </a:rPr>
              <a:t>Salary of all workers as negotiated.</a:t>
            </a:r>
          </a:p>
          <a:p>
            <a:pPr eaLnBrk="0" hangingPunct="0">
              <a:buFontTx/>
              <a:buChar char="•"/>
              <a:tabLst>
                <a:tab pos="914400" algn="l"/>
              </a:tabLst>
            </a:pPr>
            <a:r>
              <a:rPr lang="en-US" sz="2400">
                <a:latin typeface="Arial" charset="0"/>
              </a:rPr>
              <a:t>ESIC Payment.</a:t>
            </a:r>
          </a:p>
          <a:p>
            <a:pPr eaLnBrk="0" hangingPunct="0">
              <a:buFontTx/>
              <a:buChar char="•"/>
              <a:tabLst>
                <a:tab pos="914400" algn="l"/>
              </a:tabLst>
            </a:pPr>
            <a:r>
              <a:rPr lang="en-US" sz="2400">
                <a:latin typeface="Arial" charset="0"/>
              </a:rPr>
              <a:t>PF Payment.</a:t>
            </a:r>
          </a:p>
          <a:p>
            <a:pPr eaLnBrk="0" hangingPunct="0">
              <a:buFontTx/>
              <a:buChar char="•"/>
              <a:tabLst>
                <a:tab pos="914400" algn="l"/>
              </a:tabLst>
            </a:pPr>
            <a:r>
              <a:rPr lang="en-US" sz="2400">
                <a:latin typeface="Arial" charset="0"/>
              </a:rPr>
              <a:t>Bonus where applicable.</a:t>
            </a:r>
          </a:p>
          <a:p>
            <a:pPr eaLnBrk="0" hangingPunct="0">
              <a:buFontTx/>
              <a:buChar char="•"/>
              <a:tabLst>
                <a:tab pos="914400" algn="l"/>
              </a:tabLst>
            </a:pPr>
            <a:r>
              <a:rPr lang="en-US" sz="2400">
                <a:latin typeface="Arial" charset="0"/>
              </a:rPr>
              <a:t>EL where applicable.</a:t>
            </a:r>
          </a:p>
          <a:p>
            <a:pPr eaLnBrk="0" hangingPunct="0">
              <a:buFontTx/>
              <a:buChar char="•"/>
              <a:tabLst>
                <a:tab pos="914400" algn="l"/>
              </a:tabLst>
            </a:pPr>
            <a:r>
              <a:rPr lang="en-US" sz="2400">
                <a:latin typeface="Arial" charset="0"/>
              </a:rPr>
              <a:t>Charges for Uniforms</a:t>
            </a:r>
            <a:r>
              <a:rPr lang="en-US" sz="1200">
                <a:latin typeface="Arial" charset="0"/>
              </a:rPr>
              <a:t>.</a:t>
            </a:r>
          </a:p>
          <a:p>
            <a:pPr eaLnBrk="0" hangingPunct="0">
              <a:buFontTx/>
              <a:buChar char="•"/>
              <a:tabLst>
                <a:tab pos="914400" algn="l"/>
              </a:tabLst>
            </a:pPr>
            <a:r>
              <a:rPr lang="en-US" sz="2400">
                <a:latin typeface="Arial" charset="0"/>
              </a:rPr>
              <a:t>Service Charges</a:t>
            </a:r>
          </a:p>
          <a:p>
            <a:pPr eaLnBrk="0" hangingPunct="0">
              <a:buFontTx/>
              <a:buChar char="•"/>
              <a:tabLst>
                <a:tab pos="914400" algn="l"/>
              </a:tabLst>
            </a:pPr>
            <a:endParaRPr lang="en-US" sz="800">
              <a:latin typeface="Arial" charset="0"/>
            </a:endParaRPr>
          </a:p>
          <a:p>
            <a:pPr eaLnBrk="0" hangingPunct="0">
              <a:tabLst>
                <a:tab pos="914400" algn="l"/>
              </a:tabLst>
            </a:pPr>
            <a:endParaRPr lang="en-US">
              <a:latin typeface="Arial" charset="0"/>
            </a:endParaRPr>
          </a:p>
        </p:txBody>
      </p:sp>
      <p:sp>
        <p:nvSpPr>
          <p:cNvPr id="24579" name="Rectangle 2"/>
          <p:cNvSpPr>
            <a:spLocks noChangeArrowheads="1"/>
          </p:cNvSpPr>
          <p:nvPr/>
        </p:nvSpPr>
        <p:spPr bwMode="auto">
          <a:xfrm>
            <a:off x="2286000" y="1143000"/>
            <a:ext cx="4276725" cy="584200"/>
          </a:xfrm>
          <a:prstGeom prst="rect">
            <a:avLst/>
          </a:prstGeom>
          <a:noFill/>
          <a:ln w="9525">
            <a:noFill/>
            <a:miter lim="800000"/>
            <a:headEnd/>
            <a:tailEnd/>
          </a:ln>
        </p:spPr>
        <p:txBody>
          <a:bodyPr wrap="none">
            <a:spAutoFit/>
          </a:bodyPr>
          <a:lstStyle/>
          <a:p>
            <a:pPr eaLnBrk="0" hangingPunct="0">
              <a:tabLst>
                <a:tab pos="914400" algn="l"/>
              </a:tabLst>
            </a:pPr>
            <a:r>
              <a:rPr lang="en-US" sz="3200" b="1">
                <a:cs typeface="Times New Roman" pitchFamily="18" charset="0"/>
              </a:rPr>
              <a:t>What We  Will  Charge</a:t>
            </a:r>
            <a:endParaRPr lang="en-US" sz="320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pPr eaLnBrk="1" hangingPunct="1"/>
            <a:r>
              <a:rPr lang="en-US" dirty="0" smtClean="0">
                <a:latin typeface="Bookman Old Style" pitchFamily="18" charset="0"/>
              </a:rPr>
              <a:t> </a:t>
            </a:r>
            <a:r>
              <a:rPr lang="en-US" sz="3200" dirty="0" smtClean="0">
                <a:latin typeface="Bookman Old Style" pitchFamily="18" charset="0"/>
              </a:rPr>
              <a:t>JSMC Genesis</a:t>
            </a:r>
          </a:p>
        </p:txBody>
      </p:sp>
      <p:sp>
        <p:nvSpPr>
          <p:cNvPr id="6147" name="Rectangle 3"/>
          <p:cNvSpPr>
            <a:spLocks noGrp="1"/>
          </p:cNvSpPr>
          <p:nvPr>
            <p:ph idx="1"/>
          </p:nvPr>
        </p:nvSpPr>
        <p:spPr/>
        <p:txBody>
          <a:bodyPr rtlCol="0">
            <a:normAutofit fontScale="92500" lnSpcReduction="10000"/>
          </a:bodyPr>
          <a:lstStyle/>
          <a:p>
            <a:pPr marL="274320" indent="-274320" algn="just" eaLnBrk="1" fontAlgn="auto" hangingPunct="1">
              <a:spcAft>
                <a:spcPts val="0"/>
              </a:spcAft>
              <a:buClr>
                <a:schemeClr val="accent3"/>
              </a:buClr>
              <a:buFont typeface="Wingdings" pitchFamily="2" charset="2"/>
              <a:buNone/>
              <a:defRPr/>
            </a:pPr>
            <a:r>
              <a:rPr lang="en-GB" sz="2200" b="1" dirty="0" smtClean="0">
                <a:latin typeface="Arial" pitchFamily="34" charset="0"/>
                <a:cs typeface="Arial" pitchFamily="34" charset="0"/>
              </a:rPr>
              <a:t>	</a:t>
            </a:r>
            <a:r>
              <a:rPr lang="en-GB" sz="2400" b="1" dirty="0" smtClean="0">
                <a:latin typeface="Arial" pitchFamily="34" charset="0"/>
                <a:cs typeface="Arial" pitchFamily="34" charset="0"/>
              </a:rPr>
              <a:t>The JSMC Facility Services Pvt. Ltd. </a:t>
            </a:r>
            <a:r>
              <a:rPr lang="en-GB" sz="2400" dirty="0" smtClean="0">
                <a:latin typeface="Arial" pitchFamily="34" charset="0"/>
                <a:cs typeface="Arial" pitchFamily="34" charset="0"/>
              </a:rPr>
              <a:t>has been synonymous with quality and assurance since </a:t>
            </a:r>
            <a:r>
              <a:rPr lang="en-GB" sz="2400" b="1" dirty="0" smtClean="0">
                <a:latin typeface="Arial" pitchFamily="34" charset="0"/>
                <a:cs typeface="Arial" pitchFamily="34" charset="0"/>
              </a:rPr>
              <a:t>2005</a:t>
            </a:r>
            <a:r>
              <a:rPr lang="en-GB" sz="2400" dirty="0" smtClean="0">
                <a:latin typeface="Arial" pitchFamily="34" charset="0"/>
                <a:cs typeface="Arial" pitchFamily="34" charset="0"/>
              </a:rPr>
              <a:t>. </a:t>
            </a:r>
          </a:p>
          <a:p>
            <a:pPr marL="274320" indent="-274320" algn="just" eaLnBrk="1" fontAlgn="auto" hangingPunct="1">
              <a:spcAft>
                <a:spcPts val="0"/>
              </a:spcAft>
              <a:buClr>
                <a:schemeClr val="accent3"/>
              </a:buClr>
              <a:buFont typeface="Wingdings" pitchFamily="2" charset="2"/>
              <a:buNone/>
              <a:defRPr/>
            </a:pPr>
            <a:r>
              <a:rPr lang="en-GB" sz="2400" dirty="0" smtClean="0">
                <a:latin typeface="Arial" pitchFamily="34" charset="0"/>
                <a:cs typeface="Arial" pitchFamily="34" charset="0"/>
              </a:rPr>
              <a:t>	</a:t>
            </a:r>
          </a:p>
          <a:p>
            <a:pPr marL="274320" indent="-274320" algn="just" eaLnBrk="1" fontAlgn="auto" hangingPunct="1">
              <a:spcAft>
                <a:spcPts val="0"/>
              </a:spcAft>
              <a:buClr>
                <a:schemeClr val="accent3"/>
              </a:buClr>
              <a:buFont typeface="Wingdings" pitchFamily="2" charset="2"/>
              <a:buNone/>
              <a:defRPr/>
            </a:pPr>
            <a:r>
              <a:rPr lang="en-GB" sz="2400" dirty="0" smtClean="0">
                <a:latin typeface="Arial" pitchFamily="34" charset="0"/>
                <a:cs typeface="Arial" pitchFamily="34" charset="0"/>
              </a:rPr>
              <a:t>	Over the last 10 Years JSMC Facility Services Pvt. Ltd. has emerged as a Complete  Facility Management Services Company with various divisions.</a:t>
            </a:r>
          </a:p>
          <a:p>
            <a:pPr marL="274320" indent="-274320" algn="just" eaLnBrk="1" fontAlgn="auto" hangingPunct="1">
              <a:spcAft>
                <a:spcPts val="0"/>
              </a:spcAft>
              <a:buClr>
                <a:schemeClr val="accent3"/>
              </a:buClr>
              <a:buFont typeface="Wingdings" pitchFamily="2" charset="2"/>
              <a:buNone/>
              <a:defRPr/>
            </a:pPr>
            <a:r>
              <a:rPr lang="en-GB" sz="2400" dirty="0" smtClean="0">
                <a:latin typeface="Arial" pitchFamily="34" charset="0"/>
                <a:cs typeface="Arial" pitchFamily="34" charset="0"/>
              </a:rPr>
              <a:t> 	</a:t>
            </a:r>
          </a:p>
          <a:p>
            <a:pPr marL="274320" indent="-274320" algn="just" eaLnBrk="1" fontAlgn="auto" hangingPunct="1">
              <a:spcAft>
                <a:spcPts val="0"/>
              </a:spcAft>
              <a:buClr>
                <a:schemeClr val="accent3"/>
              </a:buClr>
              <a:buFont typeface="Wingdings" pitchFamily="2" charset="2"/>
              <a:buNone/>
              <a:defRPr/>
            </a:pPr>
            <a:r>
              <a:rPr lang="en-GB" sz="2400" dirty="0" smtClean="0">
                <a:latin typeface="Arial" pitchFamily="34" charset="0"/>
                <a:cs typeface="Arial" pitchFamily="34" charset="0"/>
              </a:rPr>
              <a:t>	With its </a:t>
            </a:r>
            <a:r>
              <a:rPr lang="en-GB" sz="2400" b="1" dirty="0" smtClean="0">
                <a:latin typeface="Arial" pitchFamily="34" charset="0"/>
                <a:cs typeface="Arial" pitchFamily="34" charset="0"/>
              </a:rPr>
              <a:t>North India </a:t>
            </a:r>
            <a:r>
              <a:rPr lang="en-GB" sz="2400" dirty="0" smtClean="0">
                <a:latin typeface="Arial" pitchFamily="34" charset="0"/>
                <a:cs typeface="Arial" pitchFamily="34" charset="0"/>
              </a:rPr>
              <a:t>Operations JSMC has achieved a regional status with its business model and Service Level at par with the Global Standards. </a:t>
            </a:r>
          </a:p>
          <a:p>
            <a:pPr marL="274320" indent="-274320" algn="just" eaLnBrk="1" fontAlgn="auto" hangingPunct="1">
              <a:spcAft>
                <a:spcPts val="0"/>
              </a:spcAft>
              <a:buClr>
                <a:schemeClr val="accent3"/>
              </a:buClr>
              <a:buFont typeface="Wingdings" pitchFamily="2" charset="2"/>
              <a:buNone/>
              <a:defRPr/>
            </a:pPr>
            <a:r>
              <a:rPr lang="en-GB" sz="2400" dirty="0" smtClean="0">
                <a:latin typeface="Arial" pitchFamily="34" charset="0"/>
                <a:cs typeface="Arial" pitchFamily="34" charset="0"/>
              </a:rPr>
              <a:t>	</a:t>
            </a:r>
          </a:p>
          <a:p>
            <a:pPr marL="274320" indent="-274320" algn="just" eaLnBrk="1" fontAlgn="auto" hangingPunct="1">
              <a:spcAft>
                <a:spcPts val="0"/>
              </a:spcAft>
              <a:buClr>
                <a:schemeClr val="accent3"/>
              </a:buClr>
              <a:buFont typeface="Wingdings" pitchFamily="2" charset="2"/>
              <a:buNone/>
              <a:defRPr/>
            </a:pPr>
            <a:r>
              <a:rPr lang="en-GB" sz="2400" dirty="0" smtClean="0">
                <a:latin typeface="Arial" pitchFamily="34" charset="0"/>
                <a:cs typeface="Arial" pitchFamily="34" charset="0"/>
              </a:rPr>
              <a:t>	We employ over 225</a:t>
            </a:r>
            <a:r>
              <a:rPr lang="en-GB" sz="2400" b="1" dirty="0" smtClean="0">
                <a:latin typeface="Arial" pitchFamily="34" charset="0"/>
                <a:cs typeface="Arial" pitchFamily="34" charset="0"/>
              </a:rPr>
              <a:t> e</a:t>
            </a:r>
            <a:r>
              <a:rPr lang="en-GB" sz="2400" dirty="0" smtClean="0">
                <a:latin typeface="Arial" pitchFamily="34" charset="0"/>
                <a:cs typeface="Arial" pitchFamily="34" charset="0"/>
              </a:rPr>
              <a:t>mployees.	</a:t>
            </a:r>
          </a:p>
          <a:p>
            <a:pPr marL="274320" indent="-274320" eaLnBrk="1" fontAlgn="auto" hangingPunct="1">
              <a:spcAft>
                <a:spcPts val="0"/>
              </a:spcAft>
              <a:buClr>
                <a:schemeClr val="accent3"/>
              </a:buClr>
              <a:buFont typeface="Arial" pitchFamily="34" charset="0"/>
              <a:buChar char="•"/>
              <a:defRPr/>
            </a:pPr>
            <a:endParaRPr lang="en-US" sz="2200" dirty="0" smtClean="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685800" y="1447800"/>
            <a:ext cx="7848600" cy="4181475"/>
          </a:xfrm>
          <a:prstGeom prst="rect">
            <a:avLst/>
          </a:prstGeom>
          <a:noFill/>
          <a:ln w="9525">
            <a:noFill/>
            <a:miter lim="800000"/>
            <a:headEnd/>
            <a:tailEnd/>
          </a:ln>
        </p:spPr>
        <p:txBody>
          <a:bodyPr/>
          <a:lstStyle/>
          <a:p>
            <a:pPr marL="342900" indent="-342900" algn="ctr">
              <a:lnSpc>
                <a:spcPct val="80000"/>
              </a:lnSpc>
              <a:spcBef>
                <a:spcPct val="20000"/>
              </a:spcBef>
              <a:buClr>
                <a:schemeClr val="hlink"/>
              </a:buClr>
              <a:buFont typeface="Wingdings" pitchFamily="2" charset="2"/>
              <a:buNone/>
            </a:pPr>
            <a:r>
              <a:rPr lang="en-US" sz="2000" b="1">
                <a:solidFill>
                  <a:srgbClr val="006699"/>
                </a:solidFill>
                <a:latin typeface="Arial" charset="0"/>
              </a:rPr>
              <a:t>TRANSITION MODULE</a:t>
            </a:r>
            <a:r>
              <a:rPr lang="en-US" sz="2000">
                <a:solidFill>
                  <a:srgbClr val="006699"/>
                </a:solidFill>
                <a:latin typeface="Arial" charset="0"/>
              </a:rPr>
              <a:t> - </a:t>
            </a:r>
            <a:r>
              <a:rPr lang="en-US" sz="2000" i="1">
                <a:solidFill>
                  <a:srgbClr val="006699"/>
                </a:solidFill>
                <a:latin typeface="Arial" charset="0"/>
              </a:rPr>
              <a:t> </a:t>
            </a:r>
            <a:r>
              <a:rPr lang="en-US" sz="2000" b="1" i="1">
                <a:solidFill>
                  <a:srgbClr val="006699"/>
                </a:solidFill>
                <a:latin typeface="Arial" charset="0"/>
              </a:rPr>
              <a:t>SPECIAL PROJECT &amp; PROCESS MANAGER </a:t>
            </a:r>
          </a:p>
          <a:p>
            <a:pPr marL="342900" indent="-342900">
              <a:lnSpc>
                <a:spcPct val="80000"/>
              </a:lnSpc>
              <a:spcBef>
                <a:spcPct val="20000"/>
              </a:spcBef>
              <a:buClr>
                <a:schemeClr val="hlink"/>
              </a:buClr>
              <a:buFont typeface="Wingdings" pitchFamily="2" charset="2"/>
              <a:buNone/>
            </a:pPr>
            <a:endParaRPr lang="en-US" sz="2000">
              <a:solidFill>
                <a:srgbClr val="006699"/>
              </a:solidFill>
            </a:endParaRPr>
          </a:p>
          <a:p>
            <a:pPr marL="342900" indent="-342900">
              <a:lnSpc>
                <a:spcPct val="80000"/>
              </a:lnSpc>
              <a:spcBef>
                <a:spcPct val="20000"/>
              </a:spcBef>
              <a:buClr>
                <a:schemeClr val="hlink"/>
              </a:buClr>
              <a:buFont typeface="Wingdings" pitchFamily="2" charset="2"/>
              <a:buNone/>
            </a:pPr>
            <a:r>
              <a:rPr lang="en-US" sz="2000" b="1"/>
              <a:t>The mandate:</a:t>
            </a:r>
          </a:p>
          <a:p>
            <a:pPr marL="342900" indent="-342900">
              <a:lnSpc>
                <a:spcPct val="115000"/>
              </a:lnSpc>
              <a:spcBef>
                <a:spcPct val="20000"/>
              </a:spcBef>
              <a:buClr>
                <a:schemeClr val="folHlink"/>
              </a:buClr>
              <a:buFont typeface="Wingdings" pitchFamily="2" charset="2"/>
              <a:buBlip>
                <a:blip r:embed="rId3"/>
              </a:buBlip>
            </a:pPr>
            <a:r>
              <a:rPr lang="en-US" sz="2000" b="1">
                <a:latin typeface="Arial" charset="0"/>
              </a:rPr>
              <a:t>Develop</a:t>
            </a:r>
            <a:r>
              <a:rPr lang="en-US" sz="2000">
                <a:latin typeface="Arial" charset="0"/>
              </a:rPr>
              <a:t> an </a:t>
            </a:r>
            <a:r>
              <a:rPr lang="en-US" sz="2000" b="1" u="sng">
                <a:latin typeface="Arial" charset="0"/>
              </a:rPr>
              <a:t>Operations Manual</a:t>
            </a:r>
            <a:r>
              <a:rPr lang="en-US" sz="2000">
                <a:latin typeface="Arial" charset="0"/>
              </a:rPr>
              <a:t> specific to the clients requirements</a:t>
            </a:r>
          </a:p>
          <a:p>
            <a:pPr marL="342900" indent="-342900">
              <a:lnSpc>
                <a:spcPct val="115000"/>
              </a:lnSpc>
              <a:spcBef>
                <a:spcPct val="20000"/>
              </a:spcBef>
              <a:buClr>
                <a:schemeClr val="folHlink"/>
              </a:buClr>
              <a:buFont typeface="Wingdings" pitchFamily="2" charset="2"/>
              <a:buBlip>
                <a:blip r:embed="rId3"/>
              </a:buBlip>
            </a:pPr>
            <a:r>
              <a:rPr lang="en-US" sz="2000" b="1">
                <a:latin typeface="Arial" charset="0"/>
              </a:rPr>
              <a:t>Define</a:t>
            </a:r>
            <a:r>
              <a:rPr lang="en-US" sz="2000">
                <a:latin typeface="Arial" charset="0"/>
              </a:rPr>
              <a:t> all Processes                                               </a:t>
            </a:r>
          </a:p>
          <a:p>
            <a:pPr marL="342900" indent="-342900">
              <a:lnSpc>
                <a:spcPct val="115000"/>
              </a:lnSpc>
              <a:spcBef>
                <a:spcPct val="20000"/>
              </a:spcBef>
              <a:buClr>
                <a:schemeClr val="folHlink"/>
              </a:buClr>
              <a:buFont typeface="Wingdings" pitchFamily="2" charset="2"/>
              <a:buBlip>
                <a:blip r:embed="rId3"/>
              </a:buBlip>
            </a:pPr>
            <a:r>
              <a:rPr lang="en-US" sz="2000" b="1">
                <a:latin typeface="Arial" charset="0"/>
              </a:rPr>
              <a:t>Create</a:t>
            </a:r>
            <a:r>
              <a:rPr lang="en-US" sz="2000">
                <a:latin typeface="Arial" charset="0"/>
              </a:rPr>
              <a:t> post specific post instructions </a:t>
            </a:r>
          </a:p>
          <a:p>
            <a:pPr marL="342900" indent="-342900">
              <a:lnSpc>
                <a:spcPct val="115000"/>
              </a:lnSpc>
              <a:spcBef>
                <a:spcPct val="20000"/>
              </a:spcBef>
              <a:buClr>
                <a:schemeClr val="folHlink"/>
              </a:buClr>
              <a:buFont typeface="Wingdings" pitchFamily="2" charset="2"/>
              <a:buBlip>
                <a:blip r:embed="rId3"/>
              </a:buBlip>
            </a:pPr>
            <a:r>
              <a:rPr lang="en-US" sz="2000" b="1">
                <a:latin typeface="Arial" charset="0"/>
              </a:rPr>
              <a:t>List out</a:t>
            </a:r>
            <a:r>
              <a:rPr lang="en-US" sz="2000">
                <a:latin typeface="Arial" charset="0"/>
              </a:rPr>
              <a:t> possible triggers, </a:t>
            </a:r>
            <a:r>
              <a:rPr lang="en-US" sz="2000" b="1">
                <a:latin typeface="Arial" charset="0"/>
              </a:rPr>
              <a:t>define </a:t>
            </a:r>
            <a:r>
              <a:rPr lang="en-US" sz="2000">
                <a:latin typeface="Arial" charset="0"/>
              </a:rPr>
              <a:t>a definite escalation process for each trigger</a:t>
            </a:r>
            <a:r>
              <a:rPr lang="en-US" sz="2400">
                <a:latin typeface="Arial" charset="0"/>
              </a:rPr>
              <a:t>               </a:t>
            </a:r>
          </a:p>
          <a:p>
            <a:pPr marL="342900" indent="-342900">
              <a:lnSpc>
                <a:spcPct val="115000"/>
              </a:lnSpc>
              <a:spcBef>
                <a:spcPct val="20000"/>
              </a:spcBef>
              <a:buClr>
                <a:schemeClr val="folHlink"/>
              </a:buClr>
              <a:buFont typeface="Wingdings" pitchFamily="2" charset="2"/>
              <a:buBlip>
                <a:blip r:embed="rId3"/>
              </a:buBlip>
            </a:pPr>
            <a:r>
              <a:rPr lang="en-US" sz="2000">
                <a:latin typeface="Arial" charset="0"/>
              </a:rPr>
              <a:t>Develop Quality Standards &amp; Measure            </a:t>
            </a:r>
          </a:p>
          <a:p>
            <a:pPr marL="342900" indent="-342900">
              <a:lnSpc>
                <a:spcPct val="115000"/>
              </a:lnSpc>
              <a:spcBef>
                <a:spcPct val="20000"/>
              </a:spcBef>
              <a:buClr>
                <a:schemeClr val="folHlink"/>
              </a:buClr>
              <a:buFont typeface="Wingdings" pitchFamily="2" charset="2"/>
              <a:buBlip>
                <a:blip r:embed="rId3"/>
              </a:buBlip>
            </a:pPr>
            <a:r>
              <a:rPr lang="en-US" sz="2000">
                <a:latin typeface="Arial" charset="0"/>
              </a:rPr>
              <a:t>Build a score card process for evaluation &amp; review of services </a:t>
            </a:r>
          </a:p>
          <a:p>
            <a:pPr marL="342900" indent="-342900">
              <a:lnSpc>
                <a:spcPct val="115000"/>
              </a:lnSpc>
              <a:spcBef>
                <a:spcPct val="20000"/>
              </a:spcBef>
              <a:buClr>
                <a:schemeClr val="folHlink"/>
              </a:buClr>
              <a:buFont typeface="Wingdings" pitchFamily="2" charset="2"/>
              <a:buBlip>
                <a:blip r:embed="rId3"/>
              </a:buBlip>
            </a:pPr>
            <a:r>
              <a:rPr lang="en-US" sz="2000">
                <a:latin typeface="Arial" charset="0"/>
              </a:rPr>
              <a:t>Coordinate with all levels within JSMC and client to ensure compliance </a:t>
            </a:r>
          </a:p>
        </p:txBody>
      </p:sp>
      <p:sp>
        <p:nvSpPr>
          <p:cNvPr id="25603" name="Text Box 4"/>
          <p:cNvSpPr txBox="1">
            <a:spLocks noChangeArrowheads="1"/>
          </p:cNvSpPr>
          <p:nvPr/>
        </p:nvSpPr>
        <p:spPr bwMode="auto">
          <a:xfrm>
            <a:off x="1371600" y="563563"/>
            <a:ext cx="6629400" cy="641350"/>
          </a:xfrm>
          <a:prstGeom prst="rect">
            <a:avLst/>
          </a:prstGeom>
          <a:noFill/>
          <a:ln w="9525">
            <a:noFill/>
            <a:miter lim="800000"/>
            <a:headEnd/>
            <a:tailEnd/>
          </a:ln>
        </p:spPr>
        <p:txBody>
          <a:bodyPr>
            <a:spAutoFit/>
          </a:bodyPr>
          <a:lstStyle/>
          <a:p>
            <a:pPr algn="ctr" eaLnBrk="0" hangingPunct="0">
              <a:spcBef>
                <a:spcPct val="50000"/>
              </a:spcBef>
            </a:pPr>
            <a:r>
              <a:rPr lang="en-US" sz="3600" b="1" u="sng">
                <a:solidFill>
                  <a:srgbClr val="006699"/>
                </a:solidFill>
                <a:latin typeface="Arial" charset="0"/>
              </a:rPr>
              <a:t>Transition Module</a:t>
            </a: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371600" y="563563"/>
            <a:ext cx="6629400" cy="641350"/>
          </a:xfrm>
          <a:prstGeom prst="rect">
            <a:avLst/>
          </a:prstGeom>
          <a:noFill/>
          <a:ln w="9525">
            <a:noFill/>
            <a:miter lim="800000"/>
            <a:headEnd/>
            <a:tailEnd/>
          </a:ln>
        </p:spPr>
        <p:txBody>
          <a:bodyPr>
            <a:spAutoFit/>
          </a:bodyPr>
          <a:lstStyle/>
          <a:p>
            <a:pPr algn="ctr" eaLnBrk="0" hangingPunct="0">
              <a:spcBef>
                <a:spcPct val="50000"/>
              </a:spcBef>
            </a:pPr>
            <a:r>
              <a:rPr lang="en-US" sz="3600" b="1" u="sng">
                <a:solidFill>
                  <a:srgbClr val="006699"/>
                </a:solidFill>
                <a:latin typeface="Arial" charset="0"/>
              </a:rPr>
              <a:t>Transition Module  (Cont…)</a:t>
            </a:r>
          </a:p>
        </p:txBody>
      </p:sp>
      <p:sp>
        <p:nvSpPr>
          <p:cNvPr id="26627" name="Rectangle 4"/>
          <p:cNvSpPr>
            <a:spLocks noChangeArrowheads="1"/>
          </p:cNvSpPr>
          <p:nvPr/>
        </p:nvSpPr>
        <p:spPr bwMode="auto">
          <a:xfrm>
            <a:off x="685800" y="1609725"/>
            <a:ext cx="7769225" cy="4181475"/>
          </a:xfrm>
          <a:prstGeom prst="rect">
            <a:avLst/>
          </a:prstGeom>
          <a:noFill/>
          <a:ln w="9525">
            <a:noFill/>
            <a:miter lim="800000"/>
            <a:headEnd/>
            <a:tailEnd/>
          </a:ln>
        </p:spPr>
        <p:txBody>
          <a:bodyPr/>
          <a:lstStyle/>
          <a:p>
            <a:pPr marL="533400" indent="-533400">
              <a:lnSpc>
                <a:spcPct val="90000"/>
              </a:lnSpc>
              <a:spcBef>
                <a:spcPct val="20000"/>
              </a:spcBef>
              <a:buClr>
                <a:schemeClr val="hlink"/>
              </a:buClr>
              <a:buFont typeface="Wingdings" pitchFamily="2" charset="2"/>
              <a:buNone/>
            </a:pPr>
            <a:endParaRPr lang="en-US" sz="2000">
              <a:solidFill>
                <a:srgbClr val="000000"/>
              </a:solidFill>
              <a:latin typeface="Book Antiqua" pitchFamily="18" charset="0"/>
            </a:endParaRPr>
          </a:p>
          <a:p>
            <a:pPr marL="533400" indent="-533400">
              <a:lnSpc>
                <a:spcPct val="90000"/>
              </a:lnSpc>
              <a:spcBef>
                <a:spcPct val="20000"/>
              </a:spcBef>
              <a:buClr>
                <a:schemeClr val="hlink"/>
              </a:buClr>
              <a:buFont typeface="Wingdings" pitchFamily="2" charset="2"/>
              <a:buNone/>
            </a:pPr>
            <a:r>
              <a:rPr lang="en-US" sz="2000">
                <a:latin typeface="Arial" charset="0"/>
              </a:rPr>
              <a:t>Before deployment</a:t>
            </a:r>
          </a:p>
          <a:p>
            <a:pPr marL="533400" indent="-533400">
              <a:lnSpc>
                <a:spcPct val="90000"/>
              </a:lnSpc>
              <a:spcBef>
                <a:spcPct val="20000"/>
              </a:spcBef>
              <a:buClr>
                <a:schemeClr val="folHlink"/>
              </a:buClr>
              <a:buFont typeface="Wingdings" pitchFamily="2" charset="2"/>
              <a:buBlip>
                <a:blip r:embed="rId3"/>
              </a:buBlip>
            </a:pPr>
            <a:r>
              <a:rPr lang="en-US" sz="2000">
                <a:latin typeface="Arial" charset="0"/>
              </a:rPr>
              <a:t>Ensure that post wise duties of all the posts are documented.</a:t>
            </a:r>
          </a:p>
          <a:p>
            <a:pPr marL="533400" indent="-533400">
              <a:lnSpc>
                <a:spcPct val="90000"/>
              </a:lnSpc>
              <a:spcBef>
                <a:spcPct val="20000"/>
              </a:spcBef>
              <a:buClr>
                <a:schemeClr val="folHlink"/>
              </a:buClr>
              <a:buFont typeface="Wingdings" pitchFamily="2" charset="2"/>
              <a:buBlip>
                <a:blip r:embed="rId3"/>
              </a:buBlip>
            </a:pPr>
            <a:r>
              <a:rPr lang="en-US" sz="2000">
                <a:latin typeface="Arial" charset="0"/>
              </a:rPr>
              <a:t>Aware of Specific and special instruction from client.</a:t>
            </a:r>
          </a:p>
          <a:p>
            <a:pPr marL="533400" indent="-533400">
              <a:lnSpc>
                <a:spcPct val="90000"/>
              </a:lnSpc>
              <a:spcBef>
                <a:spcPct val="20000"/>
              </a:spcBef>
              <a:buClr>
                <a:schemeClr val="folHlink"/>
              </a:buClr>
              <a:buFont typeface="Wingdings" pitchFamily="2" charset="2"/>
              <a:buBlip>
                <a:blip r:embed="rId3"/>
              </a:buBlip>
            </a:pPr>
            <a:r>
              <a:rPr lang="en-US" sz="2000">
                <a:latin typeface="Arial" charset="0"/>
              </a:rPr>
              <a:t>In house Training is conducted based on customized Post Instructions</a:t>
            </a:r>
          </a:p>
          <a:p>
            <a:pPr marL="533400" indent="-533400">
              <a:lnSpc>
                <a:spcPct val="90000"/>
              </a:lnSpc>
              <a:spcBef>
                <a:spcPct val="20000"/>
              </a:spcBef>
              <a:buClr>
                <a:schemeClr val="hlink"/>
              </a:buClr>
              <a:buFont typeface="Wingdings" pitchFamily="2" charset="2"/>
              <a:buNone/>
            </a:pPr>
            <a:endParaRPr lang="en-US" sz="2000">
              <a:latin typeface="Arial" charset="0"/>
            </a:endParaRPr>
          </a:p>
          <a:p>
            <a:pPr marL="533400" indent="-533400">
              <a:lnSpc>
                <a:spcPct val="90000"/>
              </a:lnSpc>
              <a:spcBef>
                <a:spcPct val="20000"/>
              </a:spcBef>
              <a:buClr>
                <a:schemeClr val="hlink"/>
              </a:buClr>
              <a:buFont typeface="Wingdings" pitchFamily="2" charset="2"/>
              <a:buNone/>
            </a:pPr>
            <a:r>
              <a:rPr lang="en-US" sz="2000">
                <a:latin typeface="Arial" charset="0"/>
              </a:rPr>
              <a:t>3 days before takeover</a:t>
            </a:r>
          </a:p>
          <a:p>
            <a:pPr marL="533400" indent="-533400">
              <a:lnSpc>
                <a:spcPct val="90000"/>
              </a:lnSpc>
              <a:spcBef>
                <a:spcPct val="20000"/>
              </a:spcBef>
              <a:buClr>
                <a:schemeClr val="folHlink"/>
              </a:buClr>
              <a:buFont typeface="Wingdings" pitchFamily="2" charset="2"/>
              <a:buBlip>
                <a:blip r:embed="rId3"/>
              </a:buBlip>
            </a:pPr>
            <a:r>
              <a:rPr lang="en-US" sz="2000">
                <a:latin typeface="Arial" charset="0"/>
              </a:rPr>
              <a:t>Our respective operations people understand the systems &amp; processes by being on-site.</a:t>
            </a:r>
          </a:p>
          <a:p>
            <a:pPr marL="533400" indent="-533400">
              <a:lnSpc>
                <a:spcPct val="90000"/>
              </a:lnSpc>
              <a:spcBef>
                <a:spcPct val="20000"/>
              </a:spcBef>
              <a:buClr>
                <a:schemeClr val="hlink"/>
              </a:buClr>
              <a:buFont typeface="Wingdings" pitchFamily="2" charset="2"/>
              <a:buBlip>
                <a:blip r:embed="rId3"/>
              </a:buBlip>
            </a:pPr>
            <a:endParaRPr lang="en-US" sz="2000">
              <a:latin typeface="Arial" charset="0"/>
            </a:endParaRPr>
          </a:p>
          <a:p>
            <a:pPr marL="533400" indent="-533400">
              <a:lnSpc>
                <a:spcPct val="90000"/>
              </a:lnSpc>
              <a:spcBef>
                <a:spcPct val="20000"/>
              </a:spcBef>
              <a:buClr>
                <a:schemeClr val="hlink"/>
              </a:buClr>
              <a:buFont typeface="Wingdings" pitchFamily="2" charset="2"/>
              <a:buNone/>
            </a:pPr>
            <a:r>
              <a:rPr lang="en-US" sz="2000">
                <a:latin typeface="Arial" charset="0"/>
              </a:rPr>
              <a:t>1 day before deployment</a:t>
            </a:r>
          </a:p>
          <a:p>
            <a:pPr marL="533400" indent="-533400">
              <a:lnSpc>
                <a:spcPct val="90000"/>
              </a:lnSpc>
              <a:spcBef>
                <a:spcPct val="20000"/>
              </a:spcBef>
              <a:buClr>
                <a:schemeClr val="folHlink"/>
              </a:buClr>
              <a:buFont typeface="Wingdings" pitchFamily="2" charset="2"/>
              <a:buBlip>
                <a:blip r:embed="rId3"/>
              </a:buBlip>
            </a:pPr>
            <a:r>
              <a:rPr lang="en-US" sz="2000">
                <a:latin typeface="Arial" charset="0"/>
              </a:rPr>
              <a:t>Our entire guard force overlaps duty  for a 24 hour shift</a:t>
            </a: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371600" y="563563"/>
            <a:ext cx="6629400" cy="641350"/>
          </a:xfrm>
          <a:prstGeom prst="rect">
            <a:avLst/>
          </a:prstGeom>
          <a:noFill/>
          <a:ln w="9525">
            <a:noFill/>
            <a:miter lim="800000"/>
            <a:headEnd/>
            <a:tailEnd/>
          </a:ln>
        </p:spPr>
        <p:txBody>
          <a:bodyPr>
            <a:spAutoFit/>
          </a:bodyPr>
          <a:lstStyle/>
          <a:p>
            <a:pPr algn="ctr" eaLnBrk="0" hangingPunct="0">
              <a:spcBef>
                <a:spcPct val="50000"/>
              </a:spcBef>
            </a:pPr>
            <a:r>
              <a:rPr lang="en-US" sz="3600" b="1" u="sng">
                <a:solidFill>
                  <a:srgbClr val="006699"/>
                </a:solidFill>
                <a:latin typeface="Arial" charset="0"/>
              </a:rPr>
              <a:t>Transition Module  (Cont…)</a:t>
            </a:r>
          </a:p>
        </p:txBody>
      </p:sp>
      <p:sp>
        <p:nvSpPr>
          <p:cNvPr id="27651" name="Rectangle 4"/>
          <p:cNvSpPr>
            <a:spLocks noChangeArrowheads="1"/>
          </p:cNvSpPr>
          <p:nvPr/>
        </p:nvSpPr>
        <p:spPr bwMode="auto">
          <a:xfrm>
            <a:off x="765175" y="1371600"/>
            <a:ext cx="7693025" cy="5105400"/>
          </a:xfrm>
          <a:prstGeom prst="rect">
            <a:avLst/>
          </a:prstGeom>
          <a:noFill/>
          <a:ln w="9525">
            <a:noFill/>
            <a:miter lim="800000"/>
            <a:headEnd/>
            <a:tailEnd/>
          </a:ln>
        </p:spPr>
        <p:txBody>
          <a:bodyPr/>
          <a:lstStyle/>
          <a:p>
            <a:pPr marL="342900" indent="-342900" algn="ctr">
              <a:spcBef>
                <a:spcPct val="20000"/>
              </a:spcBef>
              <a:buClr>
                <a:schemeClr val="hlink"/>
              </a:buClr>
              <a:buFont typeface="Wingdings" pitchFamily="2" charset="2"/>
              <a:buNone/>
            </a:pPr>
            <a:r>
              <a:rPr lang="en-US" sz="2400" b="1" u="sng">
                <a:solidFill>
                  <a:srgbClr val="006699"/>
                </a:solidFill>
                <a:latin typeface="Arial" charset="0"/>
              </a:rPr>
              <a:t>Post Deployment Management</a:t>
            </a:r>
          </a:p>
          <a:p>
            <a:pPr marL="342900" indent="-342900">
              <a:spcBef>
                <a:spcPct val="20000"/>
              </a:spcBef>
              <a:buClr>
                <a:schemeClr val="hlink"/>
              </a:buClr>
              <a:buFont typeface="Wingdings" pitchFamily="2" charset="2"/>
              <a:buNone/>
            </a:pPr>
            <a:r>
              <a:rPr lang="en-US" sz="2000">
                <a:latin typeface="Arial" charset="0"/>
              </a:rPr>
              <a:t>Daily for 1</a:t>
            </a:r>
            <a:r>
              <a:rPr lang="en-US" sz="2000" baseline="30000">
                <a:latin typeface="Arial" charset="0"/>
              </a:rPr>
              <a:t>st</a:t>
            </a:r>
            <a:r>
              <a:rPr lang="en-US" sz="2000">
                <a:latin typeface="Arial" charset="0"/>
              </a:rPr>
              <a:t> week</a:t>
            </a:r>
          </a:p>
          <a:p>
            <a:pPr marL="342900" indent="-342900">
              <a:spcBef>
                <a:spcPct val="20000"/>
              </a:spcBef>
              <a:buClr>
                <a:schemeClr val="folHlink"/>
              </a:buClr>
              <a:buFont typeface="Wingdings" pitchFamily="2" charset="2"/>
              <a:buBlip>
                <a:blip r:embed="rId3"/>
              </a:buBlip>
            </a:pPr>
            <a:r>
              <a:rPr lang="en-US" sz="2000">
                <a:latin typeface="Arial" charset="0"/>
              </a:rPr>
              <a:t>Training On site by Training Manager</a:t>
            </a:r>
          </a:p>
          <a:p>
            <a:pPr marL="342900" indent="-342900">
              <a:spcBef>
                <a:spcPct val="20000"/>
              </a:spcBef>
              <a:buClr>
                <a:schemeClr val="folHlink"/>
              </a:buClr>
              <a:buFont typeface="Wingdings" pitchFamily="2" charset="2"/>
              <a:buBlip>
                <a:blip r:embed="rId3"/>
              </a:buBlip>
            </a:pPr>
            <a:r>
              <a:rPr lang="en-US" sz="2000">
                <a:latin typeface="Arial" charset="0"/>
              </a:rPr>
              <a:t>Day &amp; night Supervision</a:t>
            </a:r>
          </a:p>
          <a:p>
            <a:pPr marL="342900" indent="-342900">
              <a:spcBef>
                <a:spcPct val="20000"/>
              </a:spcBef>
              <a:buClr>
                <a:schemeClr val="folHlink"/>
              </a:buClr>
              <a:buFont typeface="Wingdings" pitchFamily="2" charset="2"/>
              <a:buBlip>
                <a:blip r:embed="rId3"/>
              </a:buBlip>
            </a:pPr>
            <a:r>
              <a:rPr lang="en-US" sz="2000">
                <a:latin typeface="Arial" charset="0"/>
              </a:rPr>
              <a:t>Daily visit by Operations Manager</a:t>
            </a:r>
          </a:p>
          <a:p>
            <a:pPr marL="342900" indent="-342900">
              <a:spcBef>
                <a:spcPct val="20000"/>
              </a:spcBef>
              <a:buClr>
                <a:schemeClr val="folHlink"/>
              </a:buClr>
              <a:buFont typeface="Wingdings" pitchFamily="2" charset="2"/>
              <a:buBlip>
                <a:blip r:embed="rId3"/>
              </a:buBlip>
            </a:pPr>
            <a:r>
              <a:rPr lang="en-US" sz="2000">
                <a:latin typeface="Arial" charset="0"/>
              </a:rPr>
              <a:t>Daily visit by Business Leader</a:t>
            </a:r>
          </a:p>
          <a:p>
            <a:pPr marL="342900" indent="-342900">
              <a:spcBef>
                <a:spcPct val="20000"/>
              </a:spcBef>
              <a:buClr>
                <a:schemeClr val="folHlink"/>
              </a:buClr>
              <a:buFont typeface="Wingdings" pitchFamily="2" charset="2"/>
              <a:buBlip>
                <a:blip r:embed="rId3"/>
              </a:buBlip>
            </a:pPr>
            <a:r>
              <a:rPr lang="en-US" sz="2000">
                <a:latin typeface="Arial" charset="0"/>
              </a:rPr>
              <a:t>Weekly review meeting</a:t>
            </a:r>
          </a:p>
          <a:p>
            <a:pPr marL="342900" indent="-342900">
              <a:spcBef>
                <a:spcPct val="20000"/>
              </a:spcBef>
              <a:buClr>
                <a:schemeClr val="folHlink"/>
              </a:buClr>
              <a:buFont typeface="Wingdings" pitchFamily="2" charset="2"/>
              <a:buBlip>
                <a:blip r:embed="rId3"/>
              </a:buBlip>
            </a:pPr>
            <a:endParaRPr lang="en-US" sz="2000">
              <a:latin typeface="Arial" charset="0"/>
            </a:endParaRPr>
          </a:p>
          <a:p>
            <a:pPr marL="342900" indent="-342900">
              <a:spcBef>
                <a:spcPct val="20000"/>
              </a:spcBef>
              <a:buClr>
                <a:schemeClr val="folHlink"/>
              </a:buClr>
              <a:buFont typeface="Wingdings" pitchFamily="2" charset="2"/>
              <a:buNone/>
            </a:pPr>
            <a:r>
              <a:rPr lang="en-US" sz="2000">
                <a:latin typeface="Arial" charset="0"/>
              </a:rPr>
              <a:t>2</a:t>
            </a:r>
            <a:r>
              <a:rPr lang="en-US" sz="2000" baseline="30000">
                <a:latin typeface="Arial" charset="0"/>
              </a:rPr>
              <a:t>nd</a:t>
            </a:r>
            <a:r>
              <a:rPr lang="en-US" sz="2000">
                <a:latin typeface="Arial" charset="0"/>
              </a:rPr>
              <a:t> Week-4</a:t>
            </a:r>
            <a:r>
              <a:rPr lang="en-US" sz="2000" baseline="30000">
                <a:latin typeface="Arial" charset="0"/>
              </a:rPr>
              <a:t>th</a:t>
            </a:r>
            <a:r>
              <a:rPr lang="en-US" sz="2000">
                <a:latin typeface="Arial" charset="0"/>
              </a:rPr>
              <a:t> Week</a:t>
            </a:r>
          </a:p>
          <a:p>
            <a:pPr marL="342900" indent="-342900">
              <a:spcBef>
                <a:spcPct val="20000"/>
              </a:spcBef>
              <a:buClr>
                <a:schemeClr val="folHlink"/>
              </a:buClr>
              <a:buFont typeface="Wingdings" pitchFamily="2" charset="2"/>
              <a:buBlip>
                <a:blip r:embed="rId3"/>
              </a:buBlip>
            </a:pPr>
            <a:r>
              <a:rPr lang="en-US" sz="2000">
                <a:latin typeface="Arial" charset="0"/>
              </a:rPr>
              <a:t>Weekly training program by on site training manager</a:t>
            </a:r>
          </a:p>
          <a:p>
            <a:pPr marL="342900" indent="-342900">
              <a:spcBef>
                <a:spcPct val="20000"/>
              </a:spcBef>
              <a:buClr>
                <a:schemeClr val="folHlink"/>
              </a:buClr>
              <a:buFont typeface="Wingdings" pitchFamily="2" charset="2"/>
              <a:buBlip>
                <a:blip r:embed="rId3"/>
              </a:buBlip>
            </a:pPr>
            <a:r>
              <a:rPr lang="en-US" sz="2000">
                <a:latin typeface="Arial" charset="0"/>
              </a:rPr>
              <a:t>Day &amp; night supervision</a:t>
            </a:r>
          </a:p>
          <a:p>
            <a:pPr marL="342900" indent="-342900">
              <a:spcBef>
                <a:spcPct val="20000"/>
              </a:spcBef>
              <a:buClr>
                <a:schemeClr val="folHlink"/>
              </a:buClr>
              <a:buFont typeface="Wingdings" pitchFamily="2" charset="2"/>
              <a:buBlip>
                <a:blip r:embed="rId3"/>
              </a:buBlip>
            </a:pPr>
            <a:r>
              <a:rPr lang="en-US" sz="2000">
                <a:latin typeface="Arial" charset="0"/>
              </a:rPr>
              <a:t>3 times a week visit by operations manager</a:t>
            </a:r>
          </a:p>
          <a:p>
            <a:pPr marL="342900" indent="-342900">
              <a:spcBef>
                <a:spcPct val="20000"/>
              </a:spcBef>
              <a:buClr>
                <a:schemeClr val="folHlink"/>
              </a:buClr>
              <a:buFont typeface="Wingdings" pitchFamily="2" charset="2"/>
              <a:buBlip>
                <a:blip r:embed="rId3"/>
              </a:buBlip>
            </a:pPr>
            <a:r>
              <a:rPr lang="en-US" sz="2000">
                <a:latin typeface="Arial" charset="0"/>
              </a:rPr>
              <a:t>Weekly review meeting</a:t>
            </a:r>
          </a:p>
        </p:txBody>
      </p:sp>
      <p:pic>
        <p:nvPicPr>
          <p:cNvPr id="27652" name="Picture 5"/>
          <p:cNvPicPr>
            <a:picLocks noChangeAspect="1" noChangeArrowheads="1"/>
          </p:cNvPicPr>
          <p:nvPr/>
        </p:nvPicPr>
        <p:blipFill>
          <a:blip r:embed="rId4"/>
          <a:srcRect/>
          <a:stretch>
            <a:fillRect/>
          </a:stretch>
        </p:blipFill>
        <p:spPr bwMode="auto">
          <a:xfrm>
            <a:off x="6248400" y="1981200"/>
            <a:ext cx="2381250" cy="23812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2046288" y="274638"/>
            <a:ext cx="7097712" cy="1143000"/>
          </a:xfrm>
        </p:spPr>
        <p:txBody>
          <a:bodyPr/>
          <a:lstStyle/>
          <a:p>
            <a:pPr eaLnBrk="1" hangingPunct="1"/>
            <a:r>
              <a:rPr lang="en-US" sz="3600" b="1" u="sng" dirty="0" smtClean="0">
                <a:solidFill>
                  <a:srgbClr val="006699"/>
                </a:solidFill>
                <a:latin typeface="Arial" charset="0"/>
                <a:cs typeface="Arial" charset="0"/>
              </a:rPr>
              <a:t>Testament of Success</a:t>
            </a:r>
          </a:p>
        </p:txBody>
      </p:sp>
      <p:sp>
        <p:nvSpPr>
          <p:cNvPr id="76806" name="Text Box 6"/>
          <p:cNvSpPr txBox="1">
            <a:spLocks noChangeArrowheads="1"/>
          </p:cNvSpPr>
          <p:nvPr/>
        </p:nvSpPr>
        <p:spPr bwMode="auto">
          <a:xfrm>
            <a:off x="457200" y="1447800"/>
            <a:ext cx="8153400" cy="1016000"/>
          </a:xfrm>
          <a:prstGeom prst="rect">
            <a:avLst/>
          </a:prstGeom>
          <a:noFill/>
          <a:ln w="9525">
            <a:noFill/>
            <a:miter lim="800000"/>
            <a:headEnd/>
            <a:tailEnd/>
          </a:ln>
        </p:spPr>
        <p:txBody>
          <a:bodyPr>
            <a:spAutoFit/>
          </a:bodyPr>
          <a:lstStyle/>
          <a:p>
            <a:pPr algn="just" eaLnBrk="0" hangingPunct="0">
              <a:spcBef>
                <a:spcPct val="50000"/>
              </a:spcBef>
            </a:pPr>
            <a:r>
              <a:rPr lang="en-US" sz="2000" dirty="0">
                <a:latin typeface="Arial" charset="0"/>
              </a:rPr>
              <a:t>In  Over </a:t>
            </a:r>
            <a:r>
              <a:rPr lang="en-US" sz="2000" dirty="0" smtClean="0">
                <a:latin typeface="Arial" charset="0"/>
              </a:rPr>
              <a:t>15 </a:t>
            </a:r>
            <a:r>
              <a:rPr lang="en-US" sz="2000" dirty="0">
                <a:latin typeface="Arial" charset="0"/>
              </a:rPr>
              <a:t>years of operation, JSMC employs over 225</a:t>
            </a:r>
            <a:r>
              <a:rPr lang="en-US" sz="2000" b="1" dirty="0">
                <a:latin typeface="Arial" charset="0"/>
              </a:rPr>
              <a:t> employees</a:t>
            </a:r>
            <a:r>
              <a:rPr lang="en-US" sz="2000" dirty="0">
                <a:latin typeface="Arial" charset="0"/>
              </a:rPr>
              <a:t>,, servicing </a:t>
            </a:r>
            <a:r>
              <a:rPr lang="en-US" sz="2000" b="1" dirty="0">
                <a:latin typeface="Arial" charset="0"/>
              </a:rPr>
              <a:t>MNC’s</a:t>
            </a:r>
            <a:r>
              <a:rPr lang="en-US" sz="2000" dirty="0">
                <a:latin typeface="Arial" charset="0"/>
              </a:rPr>
              <a:t> and ‘</a:t>
            </a:r>
            <a:r>
              <a:rPr lang="en-US" sz="2000" b="1" dirty="0">
                <a:latin typeface="Arial" charset="0"/>
              </a:rPr>
              <a:t>N</a:t>
            </a:r>
            <a:r>
              <a:rPr lang="en-US" sz="2000" dirty="0">
                <a:latin typeface="Arial" charset="0"/>
              </a:rPr>
              <a:t>ew </a:t>
            </a:r>
            <a:r>
              <a:rPr lang="en-US" sz="2000" b="1" dirty="0">
                <a:latin typeface="Arial" charset="0"/>
              </a:rPr>
              <a:t>A</a:t>
            </a:r>
            <a:r>
              <a:rPr lang="en-US" sz="2000" dirty="0">
                <a:latin typeface="Arial" charset="0"/>
              </a:rPr>
              <a:t>ge </a:t>
            </a:r>
            <a:r>
              <a:rPr lang="en-US" sz="2000" b="1" dirty="0">
                <a:latin typeface="Arial" charset="0"/>
              </a:rPr>
              <a:t>E</a:t>
            </a:r>
            <a:r>
              <a:rPr lang="en-US" sz="2000" dirty="0">
                <a:latin typeface="Arial" charset="0"/>
              </a:rPr>
              <a:t>conomy </a:t>
            </a:r>
            <a:r>
              <a:rPr lang="en-US" sz="2000" b="1" dirty="0">
                <a:latin typeface="Arial" charset="0"/>
              </a:rPr>
              <a:t>B</a:t>
            </a:r>
            <a:r>
              <a:rPr lang="en-US" sz="2000" dirty="0">
                <a:latin typeface="Arial" charset="0"/>
              </a:rPr>
              <a:t>usinesses’ </a:t>
            </a:r>
            <a:r>
              <a:rPr lang="en-US" sz="2000" b="1" i="1" dirty="0">
                <a:latin typeface="Arial" charset="0"/>
              </a:rPr>
              <a:t>across  various segments.</a:t>
            </a:r>
            <a:endParaRPr lang="en-US" sz="2000" dirty="0">
              <a:latin typeface="Arial" charset="0"/>
            </a:endParaRPr>
          </a:p>
        </p:txBody>
      </p:sp>
      <p:sp>
        <p:nvSpPr>
          <p:cNvPr id="28676" name="TextBox 4"/>
          <p:cNvSpPr txBox="1">
            <a:spLocks noChangeArrowheads="1"/>
          </p:cNvSpPr>
          <p:nvPr/>
        </p:nvSpPr>
        <p:spPr bwMode="auto">
          <a:xfrm>
            <a:off x="533400" y="2438400"/>
            <a:ext cx="4191000" cy="708025"/>
          </a:xfrm>
          <a:prstGeom prst="rect">
            <a:avLst/>
          </a:prstGeom>
          <a:noFill/>
          <a:ln w="9525">
            <a:noFill/>
            <a:miter lim="800000"/>
            <a:headEnd/>
            <a:tailEnd/>
          </a:ln>
        </p:spPr>
        <p:txBody>
          <a:bodyPr>
            <a:spAutoFit/>
          </a:bodyPr>
          <a:lstStyle/>
          <a:p>
            <a:pPr eaLnBrk="0" hangingPunct="0">
              <a:buFont typeface="Arial" charset="0"/>
              <a:buChar char="•"/>
            </a:pPr>
            <a:endParaRPr lang="en-US" sz="2000"/>
          </a:p>
          <a:p>
            <a:pPr eaLnBrk="0" hangingPunct="0"/>
            <a:endParaRPr lang="en-IN" sz="2000"/>
          </a:p>
        </p:txBody>
      </p:sp>
      <p:graphicFrame>
        <p:nvGraphicFramePr>
          <p:cNvPr id="6" name="Table 5"/>
          <p:cNvGraphicFramePr>
            <a:graphicFrameLocks noGrp="1"/>
          </p:cNvGraphicFramePr>
          <p:nvPr/>
        </p:nvGraphicFramePr>
        <p:xfrm>
          <a:off x="1524000" y="2857500"/>
          <a:ext cx="6096000" cy="1143000"/>
        </p:xfrm>
        <a:graphic>
          <a:graphicData uri="http://schemas.openxmlformats.org/drawingml/2006/table">
            <a:tbl>
              <a:tblPr/>
              <a:tblGrid>
                <a:gridCol w="2032000"/>
                <a:gridCol w="2032000"/>
                <a:gridCol w="2032000"/>
              </a:tblGrid>
              <a:tr h="0">
                <a:tc>
                  <a:txBody>
                    <a:bodyPr/>
                    <a:lstStyle/>
                    <a:p>
                      <a:pPr marL="0" marR="0" algn="ctr">
                        <a:spcBef>
                          <a:spcPts val="0"/>
                        </a:spcBef>
                        <a:spcAft>
                          <a:spcPts val="0"/>
                        </a:spcAft>
                      </a:pPr>
                      <a:endParaRPr lang="en-US" sz="1000" dirty="0">
                        <a:solidFill>
                          <a:srgbClr val="414141"/>
                        </a:solidFill>
                        <a:latin typeface="Arial"/>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0" marR="0" algn="ctr">
                        <a:spcBef>
                          <a:spcPts val="0"/>
                        </a:spcBef>
                        <a:spcAft>
                          <a:spcPts val="0"/>
                        </a:spcAft>
                      </a:pPr>
                      <a:endParaRPr lang="en-US" sz="1000">
                        <a:solidFill>
                          <a:srgbClr val="414141"/>
                        </a:solidFill>
                        <a:latin typeface="Arial"/>
                        <a:ea typeface="Times New Roman"/>
                        <a:cs typeface="Times New Roman"/>
                      </a:endParaRPr>
                    </a:p>
                  </a:txBody>
                  <a:tcPr marL="0" marR="0" marT="0" marB="0" anchor="ctr">
                    <a:lnL>
                      <a:noFill/>
                    </a:lnL>
                    <a:lnR>
                      <a:noFill/>
                    </a:lnR>
                    <a:lnT>
                      <a:noFill/>
                    </a:lnT>
                    <a:lnB>
                      <a:noFill/>
                    </a:lnB>
                    <a:solidFill>
                      <a:srgbClr val="FFFFFF"/>
                    </a:solidFill>
                  </a:tcPr>
                </a:tc>
                <a:tc>
                  <a:txBody>
                    <a:bodyPr/>
                    <a:lstStyle/>
                    <a:p>
                      <a:endParaRPr lang="en-US"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endParaRPr lang="en-US"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endParaRPr lang="en-US"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endParaRPr lang="en-US" sz="1100">
                        <a:latin typeface="Calibri"/>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marL="0" marR="0" algn="ctr">
                        <a:spcBef>
                          <a:spcPts val="0"/>
                        </a:spcBef>
                        <a:spcAft>
                          <a:spcPts val="0"/>
                        </a:spcAft>
                      </a:pPr>
                      <a:r>
                        <a:rPr lang="en-US" sz="1000">
                          <a:solidFill>
                            <a:srgbClr val="414141"/>
                          </a:solidFill>
                          <a:latin typeface="Arial"/>
                          <a:ea typeface="Times New Roman"/>
                          <a:cs typeface="Times New Roman"/>
                        </a:rPr>
                        <a:t> </a:t>
                      </a:r>
                      <a:endParaRPr lang="en-US" sz="1200">
                        <a:latin typeface="Times New Roman"/>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414141"/>
                          </a:solidFill>
                          <a:latin typeface="Arial"/>
                          <a:ea typeface="Times New Roman"/>
                          <a:cs typeface="Times New Roman"/>
                        </a:rPr>
                        <a:t> </a:t>
                      </a:r>
                      <a:endParaRPr lang="en-US" sz="1200">
                        <a:latin typeface="Times New Roman"/>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414141"/>
                          </a:solidFill>
                          <a:latin typeface="Arial"/>
                          <a:ea typeface="Times New Roman"/>
                          <a:cs typeface="Times New Roman"/>
                        </a:rPr>
                        <a:t> </a:t>
                      </a:r>
                      <a:endParaRPr lang="en-US" sz="1200">
                        <a:latin typeface="Times New Roman"/>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marL="0" marR="0" algn="ctr">
                        <a:spcBef>
                          <a:spcPts val="0"/>
                        </a:spcBef>
                        <a:spcAft>
                          <a:spcPts val="0"/>
                        </a:spcAft>
                      </a:pPr>
                      <a:endParaRPr lang="en-US" sz="1000">
                        <a:solidFill>
                          <a:srgbClr val="414141"/>
                        </a:solidFill>
                        <a:latin typeface="Arial"/>
                        <a:ea typeface="Times New Roman"/>
                        <a:cs typeface="Times New Roman"/>
                      </a:endParaRPr>
                    </a:p>
                  </a:txBody>
                  <a:tcPr marL="0" marR="0" marT="0" marB="0" anchor="ctr">
                    <a:lnL>
                      <a:noFill/>
                    </a:lnL>
                    <a:lnR>
                      <a:noFill/>
                    </a:lnR>
                    <a:lnT>
                      <a:noFill/>
                    </a:lnT>
                    <a:lnB>
                      <a:noFill/>
                    </a:lnB>
                    <a:solidFill>
                      <a:srgbClr val="FFFFFF"/>
                    </a:solidFill>
                  </a:tcPr>
                </a:tc>
                <a:tc>
                  <a:txBody>
                    <a:bodyPr/>
                    <a:lstStyle/>
                    <a:p>
                      <a:endParaRPr lang="en-US"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0" marR="0" algn="ctr">
                        <a:spcBef>
                          <a:spcPts val="0"/>
                        </a:spcBef>
                        <a:spcAft>
                          <a:spcPts val="0"/>
                        </a:spcAft>
                      </a:pPr>
                      <a:endParaRPr lang="en-US" sz="1000">
                        <a:solidFill>
                          <a:srgbClr val="414141"/>
                        </a:solidFill>
                        <a:latin typeface="Arial"/>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pPr marL="0" marR="0" algn="ctr">
                        <a:spcBef>
                          <a:spcPts val="0"/>
                        </a:spcBef>
                        <a:spcAft>
                          <a:spcPts val="0"/>
                        </a:spcAft>
                      </a:pPr>
                      <a:r>
                        <a:rPr lang="en-IN" sz="1000">
                          <a:solidFill>
                            <a:srgbClr val="414141"/>
                          </a:solidFill>
                          <a:latin typeface="Arial"/>
                          <a:ea typeface="Times New Roman"/>
                          <a:cs typeface="Times New Roman"/>
                        </a:rPr>
                        <a:t> </a:t>
                      </a:r>
                      <a:endParaRPr lang="en-IN" sz="1350">
                        <a:solidFill>
                          <a:srgbClr val="0000FF"/>
                        </a:solidFill>
                        <a:latin typeface="Arial"/>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dirty="0">
                          <a:solidFill>
                            <a:srgbClr val="414141"/>
                          </a:solidFill>
                          <a:latin typeface="Arial"/>
                          <a:ea typeface="Times New Roman"/>
                          <a:cs typeface="Times New Roman"/>
                        </a:rPr>
                        <a:t> </a:t>
                      </a:r>
                      <a:endParaRPr lang="en-US" sz="1200" dirty="0">
                        <a:latin typeface="Times New Roman"/>
                        <a:ea typeface="Times New Roman"/>
                        <a:cs typeface="Times New Roman"/>
                      </a:endParaRPr>
                    </a:p>
                  </a:txBody>
                  <a:tcPr marL="0" marR="0" marT="0" marB="0" anchor="ctr">
                    <a:lnL>
                      <a:noFill/>
                    </a:lnL>
                    <a:lnR>
                      <a:noFill/>
                    </a:lnR>
                    <a:lnT>
                      <a:noFill/>
                    </a:lnT>
                    <a:lnB>
                      <a:noFill/>
                    </a:lnB>
                    <a:solidFill>
                      <a:srgbClr val="FFFFFF"/>
                    </a:solidFill>
                  </a:tcPr>
                </a:tc>
                <a:tc>
                  <a:txBody>
                    <a:bodyPr/>
                    <a:lstStyle/>
                    <a:p>
                      <a:pPr marL="0" marR="0" algn="ctr">
                        <a:spcBef>
                          <a:spcPts val="0"/>
                        </a:spcBef>
                        <a:spcAft>
                          <a:spcPts val="0"/>
                        </a:spcAft>
                      </a:pPr>
                      <a:r>
                        <a:rPr lang="en-US" sz="1000">
                          <a:solidFill>
                            <a:srgbClr val="414141"/>
                          </a:solidFill>
                          <a:latin typeface="Arial"/>
                          <a:ea typeface="Times New Roman"/>
                          <a:cs typeface="Times New Roman"/>
                        </a:rPr>
                        <a:t> </a:t>
                      </a:r>
                      <a:endParaRPr lang="en-US" sz="1200">
                        <a:latin typeface="Times New Roman"/>
                        <a:ea typeface="Times New Roman"/>
                        <a:cs typeface="Times New Roman"/>
                      </a:endParaRPr>
                    </a:p>
                  </a:txBody>
                  <a:tcPr marL="0" marR="0" marT="0" marB="0" anchor="ctr">
                    <a:lnL>
                      <a:noFill/>
                    </a:lnL>
                    <a:lnR>
                      <a:noFill/>
                    </a:lnR>
                    <a:lnT>
                      <a:noFill/>
                    </a:lnT>
                    <a:lnB>
                      <a:noFill/>
                    </a:lnB>
                    <a:solidFill>
                      <a:srgbClr val="FFFFFF"/>
                    </a:solidFill>
                  </a:tcPr>
                </a:tc>
              </a:tr>
              <a:tr h="0">
                <a:tc>
                  <a:txBody>
                    <a:bodyPr/>
                    <a:lstStyle/>
                    <a:p>
                      <a:endParaRPr lang="en-US" sz="1100">
                        <a:latin typeface="Calibri"/>
                        <a:ea typeface="Times New Roman"/>
                        <a:cs typeface="Times New Roman"/>
                      </a:endParaRPr>
                    </a:p>
                  </a:txBody>
                  <a:tcPr marL="0" marR="0" marT="0" marB="0" anchor="ctr">
                    <a:lnL>
                      <a:noFill/>
                    </a:lnL>
                    <a:lnR>
                      <a:noFill/>
                    </a:lnR>
                    <a:lnT>
                      <a:noFill/>
                    </a:lnT>
                    <a:lnB>
                      <a:noFill/>
                    </a:lnB>
                    <a:solidFill>
                      <a:srgbClr val="FFFFFF"/>
                    </a:solidFill>
                  </a:tcPr>
                </a:tc>
                <a:tc gridSpan="2">
                  <a:txBody>
                    <a:bodyPr/>
                    <a:lstStyle/>
                    <a:p>
                      <a:endParaRPr lang="en-US" sz="1100">
                        <a:latin typeface="Calibri"/>
                        <a:ea typeface="Times New Roman"/>
                        <a:cs typeface="Times New Roman"/>
                      </a:endParaRPr>
                    </a:p>
                  </a:txBody>
                  <a:tcPr marL="0" marR="0" marT="0" marB="0" anchor="ctr">
                    <a:lnL>
                      <a:noFill/>
                    </a:lnL>
                    <a:lnR>
                      <a:noFill/>
                    </a:lnR>
                    <a:lnT>
                      <a:noFill/>
                    </a:lnT>
                    <a:lnB>
                      <a:noFill/>
                    </a:lnB>
                    <a:solidFill>
                      <a:srgbClr val="FFFFFF"/>
                    </a:solidFill>
                  </a:tcPr>
                </a:tc>
                <a:tc hMerge="1">
                  <a:txBody>
                    <a:bodyPr/>
                    <a:lstStyle/>
                    <a:p>
                      <a:endParaRPr lang="en-US"/>
                    </a:p>
                  </a:txBody>
                  <a:tcPr/>
                </a:tc>
              </a:tr>
              <a:tr h="0">
                <a:tc>
                  <a:txBody>
                    <a:bodyPr/>
                    <a:lstStyle/>
                    <a:p>
                      <a:endParaRPr lang="en-US"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endParaRPr lang="en-US" sz="1100">
                        <a:latin typeface="Calibri"/>
                        <a:ea typeface="Times New Roman"/>
                        <a:cs typeface="Times New Roman"/>
                      </a:endParaRPr>
                    </a:p>
                  </a:txBody>
                  <a:tcPr marL="0" marR="0" marT="0" marB="0" anchor="ctr">
                    <a:lnL>
                      <a:noFill/>
                    </a:lnL>
                    <a:lnR>
                      <a:noFill/>
                    </a:lnR>
                    <a:lnT>
                      <a:noFill/>
                    </a:lnT>
                    <a:lnB>
                      <a:noFill/>
                    </a:lnB>
                    <a:solidFill>
                      <a:srgbClr val="FFFFFF"/>
                    </a:solidFill>
                  </a:tcPr>
                </a:tc>
                <a:tc>
                  <a:txBody>
                    <a:bodyPr/>
                    <a:lstStyle/>
                    <a:p>
                      <a:endParaRPr lang="en-US" sz="1100" dirty="0">
                        <a:latin typeface="Calibri"/>
                        <a:ea typeface="Times New Roman"/>
                        <a:cs typeface="Times New Roman"/>
                      </a:endParaRPr>
                    </a:p>
                  </a:txBody>
                  <a:tcPr marL="0" marR="0" marT="0" marB="0" anchor="ctr">
                    <a:lnL>
                      <a:noFill/>
                    </a:lnL>
                    <a:lnR>
                      <a:noFill/>
                    </a:lnR>
                    <a:lnT>
                      <a:noFill/>
                    </a:lnT>
                    <a:lnB>
                      <a:noFill/>
                    </a:lnB>
                    <a:solidFill>
                      <a:srgbClr val="FFFFFF"/>
                    </a:solidFill>
                  </a:tcPr>
                </a:tc>
              </a:tr>
            </a:tbl>
          </a:graphicData>
        </a:graphic>
      </p:graphicFrame>
      <p:pic>
        <p:nvPicPr>
          <p:cNvPr id="28698" name="Picture 10" descr="http://www.jlsc.in/client/4.jpg"/>
          <p:cNvPicPr>
            <a:picLocks noChangeAspect="1" noChangeArrowheads="1"/>
          </p:cNvPicPr>
          <p:nvPr/>
        </p:nvPicPr>
        <p:blipFill>
          <a:blip r:embed="rId3" r:link="rId4"/>
          <a:srcRect/>
          <a:stretch>
            <a:fillRect/>
          </a:stretch>
        </p:blipFill>
        <p:spPr bwMode="auto">
          <a:xfrm>
            <a:off x="533400" y="2895600"/>
            <a:ext cx="1762125" cy="762000"/>
          </a:xfrm>
          <a:prstGeom prst="rect">
            <a:avLst/>
          </a:prstGeom>
          <a:noFill/>
          <a:ln w="9525">
            <a:noFill/>
            <a:miter lim="800000"/>
            <a:headEnd/>
            <a:tailEnd/>
          </a:ln>
        </p:spPr>
      </p:pic>
      <p:pic>
        <p:nvPicPr>
          <p:cNvPr id="28699" name="Picture 9" descr="http://www.jlsc.in/client/2.jpg"/>
          <p:cNvPicPr>
            <a:picLocks noChangeAspect="1" noChangeArrowheads="1"/>
          </p:cNvPicPr>
          <p:nvPr/>
        </p:nvPicPr>
        <p:blipFill>
          <a:blip r:embed="rId5" r:link="rId6"/>
          <a:srcRect/>
          <a:stretch>
            <a:fillRect/>
          </a:stretch>
        </p:blipFill>
        <p:spPr bwMode="auto">
          <a:xfrm>
            <a:off x="6553200" y="2590800"/>
            <a:ext cx="2038350" cy="571500"/>
          </a:xfrm>
          <a:prstGeom prst="rect">
            <a:avLst/>
          </a:prstGeom>
          <a:noFill/>
          <a:ln w="9525">
            <a:noFill/>
            <a:miter lim="800000"/>
            <a:headEnd/>
            <a:tailEnd/>
          </a:ln>
        </p:spPr>
      </p:pic>
      <p:pic>
        <p:nvPicPr>
          <p:cNvPr id="28700" name="Picture 8" descr="http://www.jlsc.in/client/9.jpg"/>
          <p:cNvPicPr>
            <a:picLocks noChangeAspect="1" noChangeArrowheads="1"/>
          </p:cNvPicPr>
          <p:nvPr/>
        </p:nvPicPr>
        <p:blipFill>
          <a:blip r:embed="rId7" r:link="rId8"/>
          <a:srcRect/>
          <a:stretch>
            <a:fillRect/>
          </a:stretch>
        </p:blipFill>
        <p:spPr bwMode="auto">
          <a:xfrm>
            <a:off x="3962400" y="3962400"/>
            <a:ext cx="1857375" cy="771525"/>
          </a:xfrm>
          <a:prstGeom prst="rect">
            <a:avLst/>
          </a:prstGeom>
          <a:noFill/>
          <a:ln w="9525">
            <a:noFill/>
            <a:miter lim="800000"/>
            <a:headEnd/>
            <a:tailEnd/>
          </a:ln>
        </p:spPr>
      </p:pic>
      <p:pic>
        <p:nvPicPr>
          <p:cNvPr id="28701" name="Picture 7" descr="http://www.jlsc.in/client/5.jpg"/>
          <p:cNvPicPr>
            <a:picLocks noChangeAspect="1" noChangeArrowheads="1"/>
          </p:cNvPicPr>
          <p:nvPr/>
        </p:nvPicPr>
        <p:blipFill>
          <a:blip r:embed="rId9" r:link="rId10"/>
          <a:srcRect/>
          <a:stretch>
            <a:fillRect/>
          </a:stretch>
        </p:blipFill>
        <p:spPr bwMode="auto">
          <a:xfrm>
            <a:off x="609600" y="5334000"/>
            <a:ext cx="1476375" cy="923925"/>
          </a:xfrm>
          <a:prstGeom prst="rect">
            <a:avLst/>
          </a:prstGeom>
          <a:noFill/>
          <a:ln w="9525">
            <a:noFill/>
            <a:miter lim="800000"/>
            <a:headEnd/>
            <a:tailEnd/>
          </a:ln>
        </p:spPr>
      </p:pic>
      <p:pic>
        <p:nvPicPr>
          <p:cNvPr id="28702" name="Picture 6" descr="http://t0.gstatic.com/images?q=tbn:ANd9GcSiGjon1Z2gFn3zkqlm7DZ8syMXbZQ6Kt26ivfnZ98otmOSISZ_n1Lp4RI"/>
          <p:cNvPicPr>
            <a:picLocks noChangeAspect="1" noChangeArrowheads="1"/>
          </p:cNvPicPr>
          <p:nvPr/>
        </p:nvPicPr>
        <p:blipFill>
          <a:blip r:embed="rId11" r:link="rId12"/>
          <a:srcRect/>
          <a:stretch>
            <a:fillRect/>
          </a:stretch>
        </p:blipFill>
        <p:spPr bwMode="auto">
          <a:xfrm>
            <a:off x="457200" y="3962400"/>
            <a:ext cx="2533650" cy="838200"/>
          </a:xfrm>
          <a:prstGeom prst="rect">
            <a:avLst/>
          </a:prstGeom>
          <a:noFill/>
          <a:ln w="9525">
            <a:noFill/>
            <a:miter lim="800000"/>
            <a:headEnd/>
            <a:tailEnd/>
          </a:ln>
        </p:spPr>
      </p:pic>
      <p:pic>
        <p:nvPicPr>
          <p:cNvPr id="28703" name="il_fi" descr="WITS_logo_RGB_v1"/>
          <p:cNvPicPr>
            <a:picLocks noChangeAspect="1" noChangeArrowheads="1"/>
          </p:cNvPicPr>
          <p:nvPr/>
        </p:nvPicPr>
        <p:blipFill>
          <a:blip r:embed="rId13"/>
          <a:srcRect/>
          <a:stretch>
            <a:fillRect/>
          </a:stretch>
        </p:blipFill>
        <p:spPr bwMode="auto">
          <a:xfrm>
            <a:off x="3505200" y="4953000"/>
            <a:ext cx="2838450" cy="1266825"/>
          </a:xfrm>
          <a:prstGeom prst="rect">
            <a:avLst/>
          </a:prstGeom>
          <a:noFill/>
          <a:ln w="9525">
            <a:noFill/>
            <a:miter lim="800000"/>
            <a:headEnd/>
            <a:tailEnd/>
          </a:ln>
        </p:spPr>
      </p:pic>
      <p:pic>
        <p:nvPicPr>
          <p:cNvPr id="28704" name="il_fi" descr="ANd9GcQYXNKXX9H-g-rIa3eQHElw69wk3meTZMv_bXHuICZE_pzkpa9G9lpFHGeX"/>
          <p:cNvPicPr>
            <a:picLocks noChangeAspect="1" noChangeArrowheads="1"/>
          </p:cNvPicPr>
          <p:nvPr/>
        </p:nvPicPr>
        <p:blipFill>
          <a:blip r:embed="rId14"/>
          <a:srcRect/>
          <a:stretch>
            <a:fillRect/>
          </a:stretch>
        </p:blipFill>
        <p:spPr bwMode="auto">
          <a:xfrm>
            <a:off x="3962400" y="2514600"/>
            <a:ext cx="1828800" cy="1752600"/>
          </a:xfrm>
          <a:prstGeom prst="rect">
            <a:avLst/>
          </a:prstGeom>
          <a:noFill/>
          <a:ln w="9525">
            <a:noFill/>
            <a:miter lim="800000"/>
            <a:headEnd/>
            <a:tailEnd/>
          </a:ln>
        </p:spPr>
      </p:pic>
      <p:pic>
        <p:nvPicPr>
          <p:cNvPr id="28705" name="il_fi" descr="Focus%20Logo%20RGB"/>
          <p:cNvPicPr>
            <a:picLocks noChangeAspect="1" noChangeArrowheads="1"/>
          </p:cNvPicPr>
          <p:nvPr/>
        </p:nvPicPr>
        <p:blipFill>
          <a:blip r:embed="rId15"/>
          <a:srcRect/>
          <a:stretch>
            <a:fillRect/>
          </a:stretch>
        </p:blipFill>
        <p:spPr bwMode="auto">
          <a:xfrm>
            <a:off x="6858000" y="3581400"/>
            <a:ext cx="1343025" cy="876300"/>
          </a:xfrm>
          <a:prstGeom prst="rect">
            <a:avLst/>
          </a:prstGeom>
          <a:noFill/>
          <a:ln w="9525">
            <a:noFill/>
            <a:miter lim="800000"/>
            <a:headEnd/>
            <a:tailEnd/>
          </a:ln>
        </p:spPr>
      </p:pic>
      <p:pic>
        <p:nvPicPr>
          <p:cNvPr id="28706" name="il_fi" descr="axis_logo"/>
          <p:cNvPicPr>
            <a:picLocks noChangeAspect="1" noChangeArrowheads="1"/>
          </p:cNvPicPr>
          <p:nvPr/>
        </p:nvPicPr>
        <p:blipFill>
          <a:blip r:embed="rId16"/>
          <a:srcRect/>
          <a:stretch>
            <a:fillRect/>
          </a:stretch>
        </p:blipFill>
        <p:spPr bwMode="auto">
          <a:xfrm>
            <a:off x="6858000" y="5257800"/>
            <a:ext cx="1581150" cy="8572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680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6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P spid="7680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3" descr="http://www.homegymadviser.com/images/powertec-logo.jpg"/>
          <p:cNvPicPr>
            <a:picLocks noChangeAspect="1" noChangeArrowheads="1"/>
          </p:cNvPicPr>
          <p:nvPr/>
        </p:nvPicPr>
        <p:blipFill>
          <a:blip r:embed="rId3" r:link="rId4"/>
          <a:srcRect/>
          <a:stretch>
            <a:fillRect/>
          </a:stretch>
        </p:blipFill>
        <p:spPr bwMode="auto">
          <a:xfrm>
            <a:off x="7239000" y="2514600"/>
            <a:ext cx="1638300" cy="762000"/>
          </a:xfrm>
          <a:prstGeom prst="rect">
            <a:avLst/>
          </a:prstGeom>
          <a:noFill/>
          <a:ln w="9525">
            <a:noFill/>
            <a:miter lim="800000"/>
            <a:headEnd/>
            <a:tailEnd/>
          </a:ln>
        </p:spPr>
      </p:pic>
      <p:pic>
        <p:nvPicPr>
          <p:cNvPr id="29699" name="Picture 22" descr="http://www.indiaretailing.com/upload/newsimage/homegene.jpg"/>
          <p:cNvPicPr>
            <a:picLocks noChangeAspect="1" noChangeArrowheads="1"/>
          </p:cNvPicPr>
          <p:nvPr/>
        </p:nvPicPr>
        <p:blipFill>
          <a:blip r:embed="rId5" r:link="rId6"/>
          <a:srcRect/>
          <a:stretch>
            <a:fillRect/>
          </a:stretch>
        </p:blipFill>
        <p:spPr bwMode="auto">
          <a:xfrm>
            <a:off x="7391400" y="990600"/>
            <a:ext cx="1543050" cy="962025"/>
          </a:xfrm>
          <a:prstGeom prst="rect">
            <a:avLst/>
          </a:prstGeom>
          <a:noFill/>
          <a:ln w="9525">
            <a:noFill/>
            <a:miter lim="800000"/>
            <a:headEnd/>
            <a:tailEnd/>
          </a:ln>
        </p:spPr>
      </p:pic>
      <p:pic>
        <p:nvPicPr>
          <p:cNvPr id="29700" name="Picture 21" descr="http://3.bp.blogspot.com/-J5rUla4NxH8/TZGKmjjkN8I/AAAAAAAAAHg/k5OgI9KD7hU/s1600/wlc-logo.png"/>
          <p:cNvPicPr>
            <a:picLocks noChangeAspect="1" noChangeArrowheads="1"/>
          </p:cNvPicPr>
          <p:nvPr/>
        </p:nvPicPr>
        <p:blipFill>
          <a:blip r:embed="rId7" r:link="rId8"/>
          <a:srcRect/>
          <a:stretch>
            <a:fillRect/>
          </a:stretch>
        </p:blipFill>
        <p:spPr bwMode="auto">
          <a:xfrm>
            <a:off x="7315200" y="3429000"/>
            <a:ext cx="1657350" cy="1447800"/>
          </a:xfrm>
          <a:prstGeom prst="rect">
            <a:avLst/>
          </a:prstGeom>
          <a:noFill/>
          <a:ln w="9525">
            <a:noFill/>
            <a:miter lim="800000"/>
            <a:headEnd/>
            <a:tailEnd/>
          </a:ln>
        </p:spPr>
      </p:pic>
      <p:pic>
        <p:nvPicPr>
          <p:cNvPr id="29701" name="Picture 20" descr="http://t3.gstatic.com/images?q=tbn:ANd9GcQEiFb35ZvoOepNGvIXnkATOvf3-D9uiVvVzRyW2lUI5G5Q0G_0kQ"/>
          <p:cNvPicPr>
            <a:picLocks noChangeAspect="1" noChangeArrowheads="1"/>
          </p:cNvPicPr>
          <p:nvPr/>
        </p:nvPicPr>
        <p:blipFill>
          <a:blip r:embed="rId9" r:link="rId10"/>
          <a:srcRect/>
          <a:stretch>
            <a:fillRect/>
          </a:stretch>
        </p:blipFill>
        <p:spPr bwMode="auto">
          <a:xfrm>
            <a:off x="7105650" y="5257800"/>
            <a:ext cx="2038350" cy="1295400"/>
          </a:xfrm>
          <a:prstGeom prst="rect">
            <a:avLst/>
          </a:prstGeom>
          <a:noFill/>
          <a:ln w="9525">
            <a:noFill/>
            <a:miter lim="800000"/>
            <a:headEnd/>
            <a:tailEnd/>
          </a:ln>
        </p:spPr>
      </p:pic>
      <p:pic>
        <p:nvPicPr>
          <p:cNvPr id="29702" name="Picture 19" descr="http://www.sanhedrin.in/images/client/ghcl.co.in-logo.jpg"/>
          <p:cNvPicPr>
            <a:picLocks noChangeAspect="1" noChangeArrowheads="1"/>
          </p:cNvPicPr>
          <p:nvPr/>
        </p:nvPicPr>
        <p:blipFill>
          <a:blip r:embed="rId11" r:link="rId12"/>
          <a:srcRect/>
          <a:stretch>
            <a:fillRect/>
          </a:stretch>
        </p:blipFill>
        <p:spPr bwMode="auto">
          <a:xfrm>
            <a:off x="0" y="1066800"/>
            <a:ext cx="1733550" cy="1057275"/>
          </a:xfrm>
          <a:prstGeom prst="rect">
            <a:avLst/>
          </a:prstGeom>
          <a:noFill/>
          <a:ln w="9525">
            <a:noFill/>
            <a:miter lim="800000"/>
            <a:headEnd/>
            <a:tailEnd/>
          </a:ln>
        </p:spPr>
      </p:pic>
      <p:pic>
        <p:nvPicPr>
          <p:cNvPr id="29703" name="Picture 18" descr="http://smelisting.com/images/logos/netsity6tb200.png"/>
          <p:cNvPicPr>
            <a:picLocks noChangeAspect="1" noChangeArrowheads="1"/>
          </p:cNvPicPr>
          <p:nvPr/>
        </p:nvPicPr>
        <p:blipFill>
          <a:blip r:embed="rId13" r:link="rId14"/>
          <a:srcRect/>
          <a:stretch>
            <a:fillRect/>
          </a:stretch>
        </p:blipFill>
        <p:spPr bwMode="auto">
          <a:xfrm>
            <a:off x="228600" y="2667000"/>
            <a:ext cx="1390650" cy="685800"/>
          </a:xfrm>
          <a:prstGeom prst="rect">
            <a:avLst/>
          </a:prstGeom>
          <a:noFill/>
          <a:ln w="9525">
            <a:noFill/>
            <a:miter lim="800000"/>
            <a:headEnd/>
            <a:tailEnd/>
          </a:ln>
        </p:spPr>
      </p:pic>
      <p:sp>
        <p:nvSpPr>
          <p:cNvPr id="29704" name="Rectangle 2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29705" name="Rectangle 25"/>
          <p:cNvSpPr>
            <a:spLocks noChangeArrowheads="1"/>
          </p:cNvSpPr>
          <p:nvPr/>
        </p:nvSpPr>
        <p:spPr bwMode="auto">
          <a:xfrm>
            <a:off x="0" y="121920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9706" name="Rectangle 26"/>
          <p:cNvSpPr>
            <a:spLocks noChangeArrowheads="1"/>
          </p:cNvSpPr>
          <p:nvPr/>
        </p:nvSpPr>
        <p:spPr bwMode="auto">
          <a:xfrm>
            <a:off x="0" y="2790825"/>
            <a:ext cx="9144000" cy="0"/>
          </a:xfrm>
          <a:prstGeom prst="rect">
            <a:avLst/>
          </a:prstGeom>
          <a:noFill/>
          <a:ln w="9525">
            <a:noFill/>
            <a:miter lim="800000"/>
            <a:headEnd/>
            <a:tailEnd/>
          </a:ln>
        </p:spPr>
        <p:txBody>
          <a:bodyPr wrap="none" anchor="ctr">
            <a:spAutoFit/>
          </a:bodyPr>
          <a:lstStyle/>
          <a:p>
            <a:pPr eaLnBrk="0" hangingPunct="0"/>
            <a:r>
              <a:rPr lang="en-US" sz="1000">
                <a:latin typeface="Arial" charset="0"/>
                <a:cs typeface="Times New Roman" pitchFamily="18" charset="0"/>
              </a:rPr>
              <a:t>			</a:t>
            </a:r>
            <a:endParaRPr lang="en-US"/>
          </a:p>
        </p:txBody>
      </p:sp>
      <p:sp>
        <p:nvSpPr>
          <p:cNvPr id="29707" name="Rectangle 27"/>
          <p:cNvSpPr>
            <a:spLocks noChangeArrowheads="1"/>
          </p:cNvSpPr>
          <p:nvPr/>
        </p:nvSpPr>
        <p:spPr bwMode="auto">
          <a:xfrm>
            <a:off x="0" y="398145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9708" name="Rectangle 28"/>
          <p:cNvSpPr>
            <a:spLocks noChangeArrowheads="1"/>
          </p:cNvSpPr>
          <p:nvPr/>
        </p:nvSpPr>
        <p:spPr bwMode="auto">
          <a:xfrm>
            <a:off x="0" y="5362575"/>
            <a:ext cx="9144000" cy="0"/>
          </a:xfrm>
          <a:prstGeom prst="rect">
            <a:avLst/>
          </a:prstGeom>
          <a:noFill/>
          <a:ln w="9525">
            <a:noFill/>
            <a:miter lim="800000"/>
            <a:headEnd/>
            <a:tailEnd/>
          </a:ln>
        </p:spPr>
        <p:txBody>
          <a:bodyPr wrap="none" anchor="ctr">
            <a:spAutoFit/>
          </a:bodyPr>
          <a:lstStyle/>
          <a:p>
            <a:endParaRPr lang="en-US"/>
          </a:p>
        </p:txBody>
      </p:sp>
      <p:sp>
        <p:nvSpPr>
          <p:cNvPr id="29709" name="Rectangle 29"/>
          <p:cNvSpPr>
            <a:spLocks noChangeArrowheads="1"/>
          </p:cNvSpPr>
          <p:nvPr/>
        </p:nvSpPr>
        <p:spPr bwMode="auto">
          <a:xfrm>
            <a:off x="0" y="6419850"/>
            <a:ext cx="9144000" cy="457200"/>
          </a:xfrm>
          <a:prstGeom prst="rect">
            <a:avLst/>
          </a:prstGeom>
          <a:noFill/>
          <a:ln w="9525">
            <a:noFill/>
            <a:miter lim="800000"/>
            <a:headEnd/>
            <a:tailEnd/>
          </a:ln>
        </p:spPr>
        <p:txBody>
          <a:bodyPr wrap="none" anchor="ctr">
            <a:spAutoFit/>
          </a:bodyPr>
          <a:lstStyle/>
          <a:p>
            <a:pPr indent="457200" eaLnBrk="0" hangingPunct="0"/>
            <a:endParaRPr lang="en-US"/>
          </a:p>
        </p:txBody>
      </p:sp>
      <p:sp>
        <p:nvSpPr>
          <p:cNvPr id="29710" name="Rectangle 30"/>
          <p:cNvSpPr>
            <a:spLocks noChangeArrowheads="1"/>
          </p:cNvSpPr>
          <p:nvPr/>
        </p:nvSpPr>
        <p:spPr bwMode="auto">
          <a:xfrm>
            <a:off x="3200400" y="756285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9711" name="Rectangle 31"/>
          <p:cNvSpPr>
            <a:spLocks noChangeArrowheads="1"/>
          </p:cNvSpPr>
          <p:nvPr/>
        </p:nvSpPr>
        <p:spPr bwMode="auto">
          <a:xfrm>
            <a:off x="0" y="870585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9712" name="Rectangle 32"/>
          <p:cNvSpPr>
            <a:spLocks noChangeArrowheads="1"/>
          </p:cNvSpPr>
          <p:nvPr/>
        </p:nvSpPr>
        <p:spPr bwMode="auto">
          <a:xfrm>
            <a:off x="0" y="10753725"/>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9713" name="Rectangle 33"/>
          <p:cNvSpPr>
            <a:spLocks noChangeArrowheads="1"/>
          </p:cNvSpPr>
          <p:nvPr/>
        </p:nvSpPr>
        <p:spPr bwMode="auto">
          <a:xfrm>
            <a:off x="0" y="11934825"/>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9714" name="Rectangle 34"/>
          <p:cNvSpPr>
            <a:spLocks noChangeArrowheads="1"/>
          </p:cNvSpPr>
          <p:nvPr/>
        </p:nvSpPr>
        <p:spPr bwMode="auto">
          <a:xfrm>
            <a:off x="0" y="15316200"/>
            <a:ext cx="9144000" cy="457200"/>
          </a:xfrm>
          <a:prstGeom prst="rect">
            <a:avLst/>
          </a:prstGeom>
          <a:noFill/>
          <a:ln w="9525">
            <a:noFill/>
            <a:miter lim="800000"/>
            <a:headEnd/>
            <a:tailEnd/>
          </a:ln>
        </p:spPr>
        <p:txBody>
          <a:bodyPr wrap="none" anchor="ctr">
            <a:spAutoFit/>
          </a:bodyPr>
          <a:lstStyle/>
          <a:p>
            <a:endParaRPr lang="en-US"/>
          </a:p>
        </p:txBody>
      </p:sp>
      <p:sp>
        <p:nvSpPr>
          <p:cNvPr id="29715" name="Rectangle 35"/>
          <p:cNvSpPr>
            <a:spLocks noChangeArrowheads="1"/>
          </p:cNvSpPr>
          <p:nvPr/>
        </p:nvSpPr>
        <p:spPr bwMode="auto">
          <a:xfrm>
            <a:off x="0" y="17973675"/>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9716" name="Rectangle 36"/>
          <p:cNvSpPr>
            <a:spLocks noChangeArrowheads="1"/>
          </p:cNvSpPr>
          <p:nvPr/>
        </p:nvSpPr>
        <p:spPr bwMode="auto">
          <a:xfrm>
            <a:off x="0" y="19288125"/>
            <a:ext cx="9144000" cy="0"/>
          </a:xfrm>
          <a:prstGeom prst="rect">
            <a:avLst/>
          </a:prstGeom>
          <a:noFill/>
          <a:ln w="9525">
            <a:noFill/>
            <a:miter lim="800000"/>
            <a:headEnd/>
            <a:tailEnd/>
          </a:ln>
        </p:spPr>
        <p:txBody>
          <a:bodyPr wrap="none" anchor="ctr">
            <a:spAutoFit/>
          </a:bodyPr>
          <a:lstStyle/>
          <a:p>
            <a:pPr eaLnBrk="0" hangingPunct="0"/>
            <a:r>
              <a:rPr lang="en-US" sz="1000">
                <a:latin typeface="Arial" charset="0"/>
                <a:cs typeface="Times New Roman" pitchFamily="18" charset="0"/>
              </a:rPr>
              <a:t>			</a:t>
            </a:r>
            <a:endParaRPr lang="en-US"/>
          </a:p>
        </p:txBody>
      </p:sp>
      <p:sp>
        <p:nvSpPr>
          <p:cNvPr id="29717" name="Rectangle 37"/>
          <p:cNvSpPr>
            <a:spLocks noChangeArrowheads="1"/>
          </p:cNvSpPr>
          <p:nvPr/>
        </p:nvSpPr>
        <p:spPr bwMode="auto">
          <a:xfrm>
            <a:off x="0" y="20164425"/>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9718" name="Rectangle 38"/>
          <p:cNvSpPr>
            <a:spLocks noChangeArrowheads="1"/>
          </p:cNvSpPr>
          <p:nvPr/>
        </p:nvSpPr>
        <p:spPr bwMode="auto">
          <a:xfrm>
            <a:off x="0" y="22755225"/>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29721" name="Rectangle 41"/>
          <p:cNvSpPr>
            <a:spLocks noChangeArrowheads="1"/>
          </p:cNvSpPr>
          <p:nvPr/>
        </p:nvSpPr>
        <p:spPr bwMode="auto">
          <a:xfrm>
            <a:off x="0" y="27355800"/>
            <a:ext cx="9144000" cy="0"/>
          </a:xfrm>
          <a:prstGeom prst="rect">
            <a:avLst/>
          </a:prstGeom>
          <a:noFill/>
          <a:ln w="9525">
            <a:noFill/>
            <a:miter lim="800000"/>
            <a:headEnd/>
            <a:tailEnd/>
          </a:ln>
        </p:spPr>
        <p:txBody>
          <a:bodyPr wrap="none" anchor="ctr">
            <a:spAutoFit/>
          </a:bodyPr>
          <a:lstStyle/>
          <a:p>
            <a:pPr eaLnBrk="0" hangingPunct="0"/>
            <a:endParaRPr lang="en-US"/>
          </a:p>
        </p:txBody>
      </p:sp>
      <p:pic>
        <p:nvPicPr>
          <p:cNvPr id="29722" name="il_fi" descr="Sapieo-Software-India-Pvt-Ltd"/>
          <p:cNvPicPr>
            <a:picLocks noChangeAspect="1" noChangeArrowheads="1"/>
          </p:cNvPicPr>
          <p:nvPr/>
        </p:nvPicPr>
        <p:blipFill>
          <a:blip r:embed="rId15"/>
          <a:srcRect/>
          <a:stretch>
            <a:fillRect/>
          </a:stretch>
        </p:blipFill>
        <p:spPr bwMode="auto">
          <a:xfrm>
            <a:off x="3276600" y="1447800"/>
            <a:ext cx="1714500" cy="685800"/>
          </a:xfrm>
          <a:prstGeom prst="rect">
            <a:avLst/>
          </a:prstGeom>
          <a:noFill/>
          <a:ln w="9525">
            <a:noFill/>
            <a:miter lim="800000"/>
            <a:headEnd/>
            <a:tailEnd/>
          </a:ln>
        </p:spPr>
      </p:pic>
      <p:pic>
        <p:nvPicPr>
          <p:cNvPr id="29723" name="il_fi" descr="966"/>
          <p:cNvPicPr>
            <a:picLocks noChangeAspect="1" noChangeArrowheads="1"/>
          </p:cNvPicPr>
          <p:nvPr/>
        </p:nvPicPr>
        <p:blipFill>
          <a:blip r:embed="rId16"/>
          <a:srcRect/>
          <a:stretch>
            <a:fillRect/>
          </a:stretch>
        </p:blipFill>
        <p:spPr bwMode="auto">
          <a:xfrm>
            <a:off x="3124200" y="2743200"/>
            <a:ext cx="1885950" cy="952500"/>
          </a:xfrm>
          <a:prstGeom prst="rect">
            <a:avLst/>
          </a:prstGeom>
          <a:noFill/>
          <a:ln w="9525">
            <a:noFill/>
            <a:miter lim="800000"/>
            <a:headEnd/>
            <a:tailEnd/>
          </a:ln>
        </p:spPr>
      </p:pic>
      <p:pic>
        <p:nvPicPr>
          <p:cNvPr id="29724" name="il_fi" descr="ANd9GcS8h2mymGSdC5kYXB4yMi9AwpUzpXL8-dbX6d90HISzcOqu52t_heKOn_bH8w"/>
          <p:cNvPicPr>
            <a:picLocks noChangeAspect="1" noChangeArrowheads="1"/>
          </p:cNvPicPr>
          <p:nvPr/>
        </p:nvPicPr>
        <p:blipFill>
          <a:blip r:embed="rId17"/>
          <a:srcRect/>
          <a:stretch>
            <a:fillRect/>
          </a:stretch>
        </p:blipFill>
        <p:spPr bwMode="auto">
          <a:xfrm>
            <a:off x="3200400" y="4191000"/>
            <a:ext cx="2533650" cy="1447800"/>
          </a:xfrm>
          <a:prstGeom prst="rect">
            <a:avLst/>
          </a:prstGeom>
          <a:noFill/>
          <a:ln w="9525">
            <a:noFill/>
            <a:miter lim="800000"/>
            <a:headEnd/>
            <a:tailEnd/>
          </a:ln>
        </p:spPr>
      </p:pic>
      <p:pic>
        <p:nvPicPr>
          <p:cNvPr id="29725" name="il_fi" descr="Unicel_logo"/>
          <p:cNvPicPr>
            <a:picLocks noChangeAspect="1" noChangeArrowheads="1"/>
          </p:cNvPicPr>
          <p:nvPr/>
        </p:nvPicPr>
        <p:blipFill>
          <a:blip r:embed="rId18"/>
          <a:srcRect/>
          <a:stretch>
            <a:fillRect/>
          </a:stretch>
        </p:blipFill>
        <p:spPr bwMode="auto">
          <a:xfrm>
            <a:off x="228600" y="3657600"/>
            <a:ext cx="1143000" cy="1114425"/>
          </a:xfrm>
          <a:prstGeom prst="rect">
            <a:avLst/>
          </a:prstGeom>
          <a:noFill/>
          <a:ln w="9525">
            <a:noFill/>
            <a:miter lim="800000"/>
            <a:headEnd/>
            <a:tailEnd/>
          </a:ln>
        </p:spPr>
      </p:pic>
      <p:pic>
        <p:nvPicPr>
          <p:cNvPr id="29726" name="il_fi" descr="110408115855"/>
          <p:cNvPicPr>
            <a:picLocks noChangeAspect="1" noChangeArrowheads="1"/>
          </p:cNvPicPr>
          <p:nvPr/>
        </p:nvPicPr>
        <p:blipFill>
          <a:blip r:embed="rId19"/>
          <a:srcRect/>
          <a:stretch>
            <a:fillRect/>
          </a:stretch>
        </p:blipFill>
        <p:spPr bwMode="auto">
          <a:xfrm>
            <a:off x="3657600" y="5638800"/>
            <a:ext cx="1905000" cy="866775"/>
          </a:xfrm>
          <a:prstGeom prst="rect">
            <a:avLst/>
          </a:prstGeom>
          <a:noFill/>
          <a:ln w="9525">
            <a:noFill/>
            <a:miter lim="800000"/>
            <a:headEnd/>
            <a:tailEnd/>
          </a:ln>
        </p:spPr>
      </p:pic>
      <p:pic>
        <p:nvPicPr>
          <p:cNvPr id="29727" name="il_fi" descr="gates%20logo%20Tyler"/>
          <p:cNvPicPr>
            <a:picLocks noChangeAspect="1" noChangeArrowheads="1"/>
          </p:cNvPicPr>
          <p:nvPr/>
        </p:nvPicPr>
        <p:blipFill>
          <a:blip r:embed="rId20"/>
          <a:srcRect/>
          <a:stretch>
            <a:fillRect/>
          </a:stretch>
        </p:blipFill>
        <p:spPr bwMode="auto">
          <a:xfrm>
            <a:off x="457200" y="5181600"/>
            <a:ext cx="1400175" cy="13430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http://www.hungama.org/images/jwt_prs.jpg"/>
          <p:cNvPicPr>
            <a:picLocks noChangeAspect="1" noChangeArrowheads="1"/>
          </p:cNvPicPr>
          <p:nvPr/>
        </p:nvPicPr>
        <p:blipFill>
          <a:blip r:embed="rId2"/>
          <a:srcRect/>
          <a:stretch>
            <a:fillRect/>
          </a:stretch>
        </p:blipFill>
        <p:spPr bwMode="auto">
          <a:xfrm>
            <a:off x="3200400" y="914400"/>
            <a:ext cx="1828800" cy="1136822"/>
          </a:xfrm>
          <a:prstGeom prst="rect">
            <a:avLst/>
          </a:prstGeom>
          <a:noFill/>
          <a:ln w="9525">
            <a:noFill/>
            <a:miter lim="800000"/>
            <a:headEnd/>
            <a:tailEnd/>
          </a:ln>
        </p:spPr>
      </p:pic>
      <p:pic>
        <p:nvPicPr>
          <p:cNvPr id="31747" name="ctl00_content_BusinessCard_BizCard_ctl01_CompanyLogoImage" descr="http://community.dynamics.com/ImageHandler.ashx?p=1_15705_634690510759130000"/>
          <p:cNvPicPr>
            <a:picLocks noChangeAspect="1" noChangeArrowheads="1"/>
          </p:cNvPicPr>
          <p:nvPr/>
        </p:nvPicPr>
        <p:blipFill>
          <a:blip r:embed="rId3"/>
          <a:srcRect/>
          <a:stretch>
            <a:fillRect/>
          </a:stretch>
        </p:blipFill>
        <p:spPr bwMode="auto">
          <a:xfrm>
            <a:off x="685800" y="1143000"/>
            <a:ext cx="1428750" cy="657225"/>
          </a:xfrm>
          <a:prstGeom prst="rect">
            <a:avLst/>
          </a:prstGeom>
          <a:noFill/>
          <a:ln w="9525">
            <a:noFill/>
            <a:miter lim="800000"/>
            <a:headEnd/>
            <a:tailEnd/>
          </a:ln>
        </p:spPr>
      </p:pic>
      <p:pic>
        <p:nvPicPr>
          <p:cNvPr id="31748" name="Picture 4" descr="image 2"/>
          <p:cNvPicPr>
            <a:picLocks noChangeAspect="1" noChangeArrowheads="1"/>
          </p:cNvPicPr>
          <p:nvPr/>
        </p:nvPicPr>
        <p:blipFill>
          <a:blip r:embed="rId4"/>
          <a:srcRect/>
          <a:stretch>
            <a:fillRect/>
          </a:stretch>
        </p:blipFill>
        <p:spPr bwMode="auto">
          <a:xfrm>
            <a:off x="3581400" y="5105400"/>
            <a:ext cx="2372967" cy="1143000"/>
          </a:xfrm>
          <a:prstGeom prst="rect">
            <a:avLst/>
          </a:prstGeom>
          <a:noFill/>
          <a:ln w="9525">
            <a:noFill/>
            <a:miter lim="800000"/>
            <a:headEnd/>
            <a:tailEnd/>
          </a:ln>
        </p:spPr>
      </p:pic>
      <p:pic>
        <p:nvPicPr>
          <p:cNvPr id="31749" name="Picture 16" descr="logicnext Softwares and Services Pvt. Ltd."/>
          <p:cNvPicPr>
            <a:picLocks noChangeAspect="1" noChangeArrowheads="1"/>
          </p:cNvPicPr>
          <p:nvPr/>
        </p:nvPicPr>
        <p:blipFill>
          <a:blip r:embed="rId5"/>
          <a:srcRect/>
          <a:stretch>
            <a:fillRect/>
          </a:stretch>
        </p:blipFill>
        <p:spPr bwMode="auto">
          <a:xfrm>
            <a:off x="6159500" y="3124200"/>
            <a:ext cx="2755900" cy="1295400"/>
          </a:xfrm>
          <a:prstGeom prst="rect">
            <a:avLst/>
          </a:prstGeom>
          <a:noFill/>
          <a:ln w="9525">
            <a:noFill/>
            <a:miter lim="800000"/>
            <a:headEnd/>
            <a:tailEnd/>
          </a:ln>
        </p:spPr>
      </p:pic>
      <p:pic>
        <p:nvPicPr>
          <p:cNvPr id="31750" name="Picture 7" descr="Alibaba.com"/>
          <p:cNvPicPr>
            <a:picLocks noChangeAspect="1" noChangeArrowheads="1"/>
          </p:cNvPicPr>
          <p:nvPr/>
        </p:nvPicPr>
        <p:blipFill>
          <a:blip r:embed="rId6"/>
          <a:srcRect/>
          <a:stretch>
            <a:fillRect/>
          </a:stretch>
        </p:blipFill>
        <p:spPr bwMode="auto">
          <a:xfrm>
            <a:off x="7162800" y="685800"/>
            <a:ext cx="1828800" cy="1828800"/>
          </a:xfrm>
          <a:prstGeom prst="rect">
            <a:avLst/>
          </a:prstGeom>
          <a:noFill/>
          <a:ln w="9525">
            <a:noFill/>
            <a:miter lim="800000"/>
            <a:headEnd/>
            <a:tailEnd/>
          </a:ln>
        </p:spPr>
      </p:pic>
      <p:pic>
        <p:nvPicPr>
          <p:cNvPr id="31751" name="Picture 10" descr="http://www.ravisatyambuilder.com/image/logo.png"/>
          <p:cNvPicPr>
            <a:picLocks noChangeAspect="1" noChangeArrowheads="1"/>
          </p:cNvPicPr>
          <p:nvPr/>
        </p:nvPicPr>
        <p:blipFill>
          <a:blip r:embed="rId7"/>
          <a:srcRect/>
          <a:stretch>
            <a:fillRect/>
          </a:stretch>
        </p:blipFill>
        <p:spPr bwMode="auto">
          <a:xfrm>
            <a:off x="2971800" y="3124200"/>
            <a:ext cx="2876550" cy="1162050"/>
          </a:xfrm>
          <a:prstGeom prst="rect">
            <a:avLst/>
          </a:prstGeom>
          <a:noFill/>
          <a:ln w="9525">
            <a:noFill/>
            <a:miter lim="800000"/>
            <a:headEnd/>
            <a:tailEnd/>
          </a:ln>
        </p:spPr>
      </p:pic>
      <p:sp>
        <p:nvSpPr>
          <p:cNvPr id="31752"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1753" name="Rectangle 8"/>
          <p:cNvSpPr>
            <a:spLocks noChangeArrowheads="1"/>
          </p:cNvSpPr>
          <p:nvPr/>
        </p:nvSpPr>
        <p:spPr bwMode="auto">
          <a:xfrm>
            <a:off x="0" y="1333500"/>
            <a:ext cx="9144000" cy="0"/>
          </a:xfrm>
          <a:prstGeom prst="rect">
            <a:avLst/>
          </a:prstGeom>
          <a:noFill/>
          <a:ln w="9525">
            <a:noFill/>
            <a:miter lim="800000"/>
            <a:headEnd/>
            <a:tailEnd/>
          </a:ln>
        </p:spPr>
        <p:txBody>
          <a:bodyPr wrap="none" anchor="ctr">
            <a:spAutoFit/>
          </a:bodyPr>
          <a:lstStyle/>
          <a:p>
            <a:pPr eaLnBrk="0" hangingPunct="0"/>
            <a:r>
              <a:rPr lang="en-US" sz="1100">
                <a:latin typeface="Calibri" pitchFamily="34" charset="0"/>
                <a:cs typeface="Times New Roman" pitchFamily="18" charset="0"/>
              </a:rPr>
              <a:t>			</a:t>
            </a:r>
            <a:endParaRPr lang="en-US"/>
          </a:p>
        </p:txBody>
      </p:sp>
      <p:sp>
        <p:nvSpPr>
          <p:cNvPr id="31754" name="Rectangle 9"/>
          <p:cNvSpPr>
            <a:spLocks noChangeArrowheads="1"/>
          </p:cNvSpPr>
          <p:nvPr/>
        </p:nvSpPr>
        <p:spPr bwMode="auto">
          <a:xfrm>
            <a:off x="381000" y="2819400"/>
            <a:ext cx="9144000" cy="457200"/>
          </a:xfrm>
          <a:prstGeom prst="rect">
            <a:avLst/>
          </a:prstGeom>
          <a:noFill/>
          <a:ln w="9525">
            <a:noFill/>
            <a:miter lim="800000"/>
            <a:headEnd/>
            <a:tailEnd/>
          </a:ln>
        </p:spPr>
        <p:txBody>
          <a:bodyPr wrap="none" anchor="ctr">
            <a:spAutoFit/>
          </a:bodyPr>
          <a:lstStyle/>
          <a:p>
            <a:pPr eaLnBrk="0" hangingPunct="0"/>
            <a:endParaRPr lang="en-US"/>
          </a:p>
        </p:txBody>
      </p:sp>
      <p:sp>
        <p:nvSpPr>
          <p:cNvPr id="31755" name="Rectangle 10"/>
          <p:cNvSpPr>
            <a:spLocks noChangeArrowheads="1"/>
          </p:cNvSpPr>
          <p:nvPr/>
        </p:nvSpPr>
        <p:spPr bwMode="auto">
          <a:xfrm>
            <a:off x="0" y="3324225"/>
            <a:ext cx="9144000" cy="457200"/>
          </a:xfrm>
          <a:prstGeom prst="rect">
            <a:avLst/>
          </a:prstGeom>
          <a:noFill/>
          <a:ln w="9525">
            <a:noFill/>
            <a:miter lim="800000"/>
            <a:headEnd/>
            <a:tailEnd/>
          </a:ln>
        </p:spPr>
        <p:txBody>
          <a:bodyPr wrap="none" anchor="ctr">
            <a:spAutoFit/>
          </a:bodyPr>
          <a:lstStyle/>
          <a:p>
            <a:endParaRPr lang="en-US"/>
          </a:p>
        </p:txBody>
      </p:sp>
      <p:sp>
        <p:nvSpPr>
          <p:cNvPr id="31756" name="Rectangle 11"/>
          <p:cNvSpPr>
            <a:spLocks noChangeArrowheads="1"/>
          </p:cNvSpPr>
          <p:nvPr/>
        </p:nvSpPr>
        <p:spPr bwMode="auto">
          <a:xfrm>
            <a:off x="0" y="4010025"/>
            <a:ext cx="9144000" cy="457200"/>
          </a:xfrm>
          <a:prstGeom prst="rect">
            <a:avLst/>
          </a:prstGeom>
          <a:noFill/>
          <a:ln w="9525">
            <a:noFill/>
            <a:miter lim="800000"/>
            <a:headEnd/>
            <a:tailEnd/>
          </a:ln>
        </p:spPr>
        <p:txBody>
          <a:bodyPr wrap="none" anchor="ctr">
            <a:spAutoFit/>
          </a:bodyPr>
          <a:lstStyle/>
          <a:p>
            <a:endParaRPr lang="en-US"/>
          </a:p>
        </p:txBody>
      </p:sp>
      <p:sp>
        <p:nvSpPr>
          <p:cNvPr id="31757" name="Rectangle 12"/>
          <p:cNvSpPr>
            <a:spLocks noChangeArrowheads="1"/>
          </p:cNvSpPr>
          <p:nvPr/>
        </p:nvSpPr>
        <p:spPr bwMode="auto">
          <a:xfrm>
            <a:off x="0" y="5686425"/>
            <a:ext cx="9144000" cy="457200"/>
          </a:xfrm>
          <a:prstGeom prst="rect">
            <a:avLst/>
          </a:prstGeom>
          <a:noFill/>
          <a:ln w="9525">
            <a:noFill/>
            <a:miter lim="800000"/>
            <a:headEnd/>
            <a:tailEnd/>
          </a:ln>
        </p:spPr>
        <p:txBody>
          <a:bodyPr wrap="none" anchor="ctr">
            <a:spAutoFit/>
          </a:bodyPr>
          <a:lstStyle/>
          <a:p>
            <a:endParaRPr lang="en-US"/>
          </a:p>
        </p:txBody>
      </p:sp>
      <p:pic>
        <p:nvPicPr>
          <p:cNvPr id="31758" name="Picture 26" descr="http://www.dalmiabrothers.com/images/caretel_logo.gif"/>
          <p:cNvPicPr>
            <a:picLocks noChangeAspect="1" noChangeArrowheads="1"/>
          </p:cNvPicPr>
          <p:nvPr/>
        </p:nvPicPr>
        <p:blipFill>
          <a:blip r:embed="rId8"/>
          <a:srcRect/>
          <a:stretch>
            <a:fillRect/>
          </a:stretch>
        </p:blipFill>
        <p:spPr bwMode="auto">
          <a:xfrm>
            <a:off x="457200" y="3200400"/>
            <a:ext cx="1828800" cy="1016000"/>
          </a:xfrm>
          <a:prstGeom prst="rect">
            <a:avLst/>
          </a:prstGeom>
          <a:noFill/>
          <a:ln w="9525">
            <a:noFill/>
            <a:miter lim="800000"/>
            <a:headEnd/>
            <a:tailEnd/>
          </a:ln>
        </p:spPr>
      </p:pic>
      <p:pic>
        <p:nvPicPr>
          <p:cNvPr id="2050" name="Picture 2" descr="C:\Users\SAIBABA\Desktop\questworkspaces_logo.png"/>
          <p:cNvPicPr>
            <a:picLocks noChangeAspect="1" noChangeArrowheads="1"/>
          </p:cNvPicPr>
          <p:nvPr/>
        </p:nvPicPr>
        <p:blipFill>
          <a:blip r:embed="rId9"/>
          <a:srcRect/>
          <a:stretch>
            <a:fillRect/>
          </a:stretch>
        </p:blipFill>
        <p:spPr bwMode="auto">
          <a:xfrm>
            <a:off x="457200" y="4800600"/>
            <a:ext cx="2971800" cy="1676400"/>
          </a:xfrm>
          <a:prstGeom prst="rect">
            <a:avLst/>
          </a:prstGeom>
          <a:noFill/>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http://www.bureauveritas.co.in/wps/wcm/connect/6872298049adfad38a029e6b4e6f5a92/Civil-Aid.jpg?MOD=AJPERES&amp;lmod=-1401602101&amp;CACHEID=6872298049adfad38a029e6b4e6f5a92"/>
          <p:cNvPicPr>
            <a:picLocks noChangeAspect="1" noChangeArrowheads="1"/>
          </p:cNvPicPr>
          <p:nvPr/>
        </p:nvPicPr>
        <p:blipFill>
          <a:blip r:embed="rId2"/>
          <a:srcRect/>
          <a:stretch>
            <a:fillRect/>
          </a:stretch>
        </p:blipFill>
        <p:spPr bwMode="auto">
          <a:xfrm>
            <a:off x="762000" y="990600"/>
            <a:ext cx="1447800" cy="1504950"/>
          </a:xfrm>
          <a:prstGeom prst="rect">
            <a:avLst/>
          </a:prstGeom>
          <a:noFill/>
          <a:ln w="9525">
            <a:noFill/>
            <a:miter lim="800000"/>
            <a:headEnd/>
            <a:tailEnd/>
          </a:ln>
        </p:spPr>
      </p:pic>
      <p:pic>
        <p:nvPicPr>
          <p:cNvPr id="32772" name="Picture 6" descr="http://www.amtechnologies.co.in/images/logo2.jpg"/>
          <p:cNvPicPr>
            <a:picLocks noChangeAspect="1" noChangeArrowheads="1"/>
          </p:cNvPicPr>
          <p:nvPr/>
        </p:nvPicPr>
        <p:blipFill>
          <a:blip r:embed="rId3"/>
          <a:srcRect/>
          <a:stretch>
            <a:fillRect/>
          </a:stretch>
        </p:blipFill>
        <p:spPr bwMode="auto">
          <a:xfrm>
            <a:off x="457200" y="2895600"/>
            <a:ext cx="1676400" cy="1371600"/>
          </a:xfrm>
          <a:prstGeom prst="rect">
            <a:avLst/>
          </a:prstGeom>
          <a:noFill/>
          <a:ln w="9525">
            <a:noFill/>
            <a:miter lim="800000"/>
            <a:headEnd/>
            <a:tailEnd/>
          </a:ln>
        </p:spPr>
      </p:pic>
      <p:pic>
        <p:nvPicPr>
          <p:cNvPr id="32773" name="Picture 8" descr="http://www.innova.net/images/logo_2.jpg"/>
          <p:cNvPicPr>
            <a:picLocks noChangeAspect="1" noChangeArrowheads="1"/>
          </p:cNvPicPr>
          <p:nvPr/>
        </p:nvPicPr>
        <p:blipFill>
          <a:blip r:embed="rId4"/>
          <a:srcRect/>
          <a:stretch>
            <a:fillRect/>
          </a:stretch>
        </p:blipFill>
        <p:spPr bwMode="auto">
          <a:xfrm>
            <a:off x="6324600" y="1371600"/>
            <a:ext cx="2286000" cy="1066800"/>
          </a:xfrm>
          <a:prstGeom prst="rect">
            <a:avLst/>
          </a:prstGeom>
          <a:noFill/>
          <a:ln w="9525">
            <a:noFill/>
            <a:miter lim="800000"/>
            <a:headEnd/>
            <a:tailEnd/>
          </a:ln>
        </p:spPr>
      </p:pic>
      <p:pic>
        <p:nvPicPr>
          <p:cNvPr id="32774" name="Picture 28" descr="http://www.elcomponics.com/Images/mylatestespllogo.jpg"/>
          <p:cNvPicPr>
            <a:picLocks noChangeAspect="1" noChangeArrowheads="1"/>
          </p:cNvPicPr>
          <p:nvPr/>
        </p:nvPicPr>
        <p:blipFill>
          <a:blip r:embed="rId5"/>
          <a:srcRect/>
          <a:stretch>
            <a:fillRect/>
          </a:stretch>
        </p:blipFill>
        <p:spPr bwMode="auto">
          <a:xfrm>
            <a:off x="3352800" y="1219200"/>
            <a:ext cx="1981200" cy="1333500"/>
          </a:xfrm>
          <a:prstGeom prst="rect">
            <a:avLst/>
          </a:prstGeom>
          <a:noFill/>
          <a:ln w="9525">
            <a:noFill/>
            <a:miter lim="800000"/>
            <a:headEnd/>
            <a:tailEnd/>
          </a:ln>
        </p:spPr>
      </p:pic>
      <p:pic>
        <p:nvPicPr>
          <p:cNvPr id="7" name="Picture 6" descr="logo.png"/>
          <p:cNvPicPr>
            <a:picLocks noChangeAspect="1"/>
          </p:cNvPicPr>
          <p:nvPr/>
        </p:nvPicPr>
        <p:blipFill>
          <a:blip r:embed="rId6"/>
          <a:stretch>
            <a:fillRect/>
          </a:stretch>
        </p:blipFill>
        <p:spPr>
          <a:xfrm>
            <a:off x="3048000" y="3276600"/>
            <a:ext cx="2552700" cy="914400"/>
          </a:xfrm>
          <a:prstGeom prst="rect">
            <a:avLst/>
          </a:prstGeom>
        </p:spPr>
      </p:pic>
      <p:pic>
        <p:nvPicPr>
          <p:cNvPr id="1026" name="Picture 2" descr="C:\Users\SAIBABA\Desktop\logo.jpg"/>
          <p:cNvPicPr>
            <a:picLocks noChangeAspect="1" noChangeArrowheads="1"/>
          </p:cNvPicPr>
          <p:nvPr/>
        </p:nvPicPr>
        <p:blipFill>
          <a:blip r:embed="rId7"/>
          <a:srcRect/>
          <a:stretch>
            <a:fillRect/>
          </a:stretch>
        </p:blipFill>
        <p:spPr bwMode="auto">
          <a:xfrm>
            <a:off x="5943600" y="5105400"/>
            <a:ext cx="3200400" cy="1297407"/>
          </a:xfrm>
          <a:prstGeom prst="rect">
            <a:avLst/>
          </a:prstGeom>
          <a:noFill/>
        </p:spPr>
      </p:pic>
      <p:pic>
        <p:nvPicPr>
          <p:cNvPr id="6149" name="Picture 5" descr="C:\Users\SAIBABA\Desktop\letscorp-logo.png"/>
          <p:cNvPicPr>
            <a:picLocks noChangeAspect="1" noChangeArrowheads="1"/>
          </p:cNvPicPr>
          <p:nvPr/>
        </p:nvPicPr>
        <p:blipFill>
          <a:blip r:embed="rId8"/>
          <a:srcRect/>
          <a:stretch>
            <a:fillRect/>
          </a:stretch>
        </p:blipFill>
        <p:spPr bwMode="auto">
          <a:xfrm>
            <a:off x="7010400" y="3124200"/>
            <a:ext cx="1397000" cy="838200"/>
          </a:xfrm>
          <a:prstGeom prst="rect">
            <a:avLst/>
          </a:prstGeom>
          <a:noFill/>
        </p:spPr>
      </p:pic>
      <p:pic>
        <p:nvPicPr>
          <p:cNvPr id="6150" name="Picture 6" descr="C:\Users\SAIBABA\Desktop\Denave- logo.jpg"/>
          <p:cNvPicPr>
            <a:picLocks noChangeAspect="1" noChangeArrowheads="1"/>
          </p:cNvPicPr>
          <p:nvPr/>
        </p:nvPicPr>
        <p:blipFill>
          <a:blip r:embed="rId9"/>
          <a:srcRect/>
          <a:stretch>
            <a:fillRect/>
          </a:stretch>
        </p:blipFill>
        <p:spPr bwMode="auto">
          <a:xfrm>
            <a:off x="457200" y="5334000"/>
            <a:ext cx="1533525" cy="838200"/>
          </a:xfrm>
          <a:prstGeom prst="rect">
            <a:avLst/>
          </a:prstGeom>
          <a:noFill/>
        </p:spPr>
      </p:pic>
      <p:pic>
        <p:nvPicPr>
          <p:cNvPr id="6151" name="Picture 7" descr="C:\Users\SAIBABA\Desktop\Logo Colorjet.jpg"/>
          <p:cNvPicPr>
            <a:picLocks noChangeAspect="1" noChangeArrowheads="1"/>
          </p:cNvPicPr>
          <p:nvPr/>
        </p:nvPicPr>
        <p:blipFill>
          <a:blip r:embed="rId10"/>
          <a:srcRect/>
          <a:stretch>
            <a:fillRect/>
          </a:stretch>
        </p:blipFill>
        <p:spPr bwMode="auto">
          <a:xfrm>
            <a:off x="3276600" y="5257800"/>
            <a:ext cx="2152650" cy="1219200"/>
          </a:xfrm>
          <a:prstGeom prst="rect">
            <a:avLst/>
          </a:prstGeom>
          <a:noFill/>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rg_hi" descr="ANd9GcS8uvtIa7HMy4tdNqVYbFAu_OvrU9Z_3ajvgkqjSvc6uVoPIzE-7A"/>
          <p:cNvPicPr>
            <a:picLocks noChangeAspect="1" noChangeArrowheads="1"/>
          </p:cNvPicPr>
          <p:nvPr/>
        </p:nvPicPr>
        <p:blipFill>
          <a:blip r:embed="rId2"/>
          <a:srcRect/>
          <a:stretch>
            <a:fillRect/>
          </a:stretch>
        </p:blipFill>
        <p:spPr bwMode="auto">
          <a:xfrm>
            <a:off x="6477000" y="3810000"/>
            <a:ext cx="2582780" cy="1066800"/>
          </a:xfrm>
          <a:prstGeom prst="rect">
            <a:avLst/>
          </a:prstGeom>
          <a:noFill/>
          <a:ln w="9525">
            <a:noFill/>
            <a:miter lim="800000"/>
            <a:headEnd/>
            <a:tailEnd/>
          </a:ln>
        </p:spPr>
      </p:pic>
      <p:pic>
        <p:nvPicPr>
          <p:cNvPr id="30724" name="il_fi" descr="http://www.antya.com/thumbnail/3/lg/valyoo.in.jpg"/>
          <p:cNvPicPr>
            <a:picLocks noChangeAspect="1" noChangeArrowheads="1"/>
          </p:cNvPicPr>
          <p:nvPr/>
        </p:nvPicPr>
        <p:blipFill>
          <a:blip r:embed="rId3" r:link="rId4"/>
          <a:srcRect/>
          <a:stretch>
            <a:fillRect/>
          </a:stretch>
        </p:blipFill>
        <p:spPr bwMode="auto">
          <a:xfrm>
            <a:off x="152400" y="1447800"/>
            <a:ext cx="2971800" cy="1471041"/>
          </a:xfrm>
          <a:prstGeom prst="rect">
            <a:avLst/>
          </a:prstGeom>
          <a:noFill/>
          <a:ln w="9525">
            <a:noFill/>
            <a:miter lim="800000"/>
            <a:headEnd/>
            <a:tailEnd/>
          </a:ln>
        </p:spPr>
      </p:pic>
      <p:pic>
        <p:nvPicPr>
          <p:cNvPr id="30726" name="Picture 7" descr="Verifone"/>
          <p:cNvPicPr>
            <a:picLocks noChangeAspect="1" noChangeArrowheads="1"/>
          </p:cNvPicPr>
          <p:nvPr/>
        </p:nvPicPr>
        <p:blipFill>
          <a:blip r:embed="rId5"/>
          <a:srcRect/>
          <a:stretch>
            <a:fillRect/>
          </a:stretch>
        </p:blipFill>
        <p:spPr bwMode="auto">
          <a:xfrm>
            <a:off x="3429000" y="1676400"/>
            <a:ext cx="2576945" cy="914400"/>
          </a:xfrm>
          <a:prstGeom prst="rect">
            <a:avLst/>
          </a:prstGeom>
          <a:noFill/>
          <a:ln w="9525">
            <a:noFill/>
            <a:miter lim="800000"/>
            <a:headEnd/>
            <a:tailEnd/>
          </a:ln>
        </p:spPr>
      </p:pic>
      <p:pic>
        <p:nvPicPr>
          <p:cNvPr id="30727" name="il_fi" descr="BSG-logo-4902BECAA2-seeklogo"/>
          <p:cNvPicPr>
            <a:picLocks noChangeAspect="1" noChangeArrowheads="1"/>
          </p:cNvPicPr>
          <p:nvPr/>
        </p:nvPicPr>
        <p:blipFill>
          <a:blip r:embed="rId6"/>
          <a:srcRect/>
          <a:stretch>
            <a:fillRect/>
          </a:stretch>
        </p:blipFill>
        <p:spPr bwMode="auto">
          <a:xfrm>
            <a:off x="6934200" y="1676400"/>
            <a:ext cx="2069335" cy="1066800"/>
          </a:xfrm>
          <a:prstGeom prst="rect">
            <a:avLst/>
          </a:prstGeom>
          <a:noFill/>
          <a:ln w="9525">
            <a:noFill/>
            <a:miter lim="800000"/>
            <a:headEnd/>
            <a:tailEnd/>
          </a:ln>
        </p:spPr>
      </p:pic>
      <p:pic>
        <p:nvPicPr>
          <p:cNvPr id="1030" name="Picture 6" descr="C:\Users\SAIBABA\Desktop\innovative.jpg"/>
          <p:cNvPicPr>
            <a:picLocks noChangeAspect="1" noChangeArrowheads="1"/>
          </p:cNvPicPr>
          <p:nvPr/>
        </p:nvPicPr>
        <p:blipFill>
          <a:blip r:embed="rId7"/>
          <a:srcRect/>
          <a:stretch>
            <a:fillRect/>
          </a:stretch>
        </p:blipFill>
        <p:spPr bwMode="auto">
          <a:xfrm>
            <a:off x="381000" y="3505200"/>
            <a:ext cx="2438400" cy="1300480"/>
          </a:xfrm>
          <a:prstGeom prst="rect">
            <a:avLst/>
          </a:prstGeom>
          <a:noFill/>
        </p:spPr>
      </p:pic>
      <p:pic>
        <p:nvPicPr>
          <p:cNvPr id="1031" name="Picture 7" descr="C:\Users\SAIBABA\Desktop\download.jpg"/>
          <p:cNvPicPr>
            <a:picLocks noChangeAspect="1" noChangeArrowheads="1"/>
          </p:cNvPicPr>
          <p:nvPr/>
        </p:nvPicPr>
        <p:blipFill>
          <a:blip r:embed="rId8"/>
          <a:srcRect/>
          <a:stretch>
            <a:fillRect/>
          </a:stretch>
        </p:blipFill>
        <p:spPr bwMode="auto">
          <a:xfrm>
            <a:off x="4495800" y="5410200"/>
            <a:ext cx="4267200" cy="914400"/>
          </a:xfrm>
          <a:prstGeom prst="rect">
            <a:avLst/>
          </a:prstGeom>
          <a:noFill/>
        </p:spPr>
      </p:pic>
      <p:pic>
        <p:nvPicPr>
          <p:cNvPr id="5122" name="Picture 2" descr="Image result for jaquar lighting"/>
          <p:cNvPicPr>
            <a:picLocks noChangeAspect="1" noChangeArrowheads="1"/>
          </p:cNvPicPr>
          <p:nvPr/>
        </p:nvPicPr>
        <p:blipFill>
          <a:blip r:embed="rId9"/>
          <a:srcRect/>
          <a:stretch>
            <a:fillRect/>
          </a:stretch>
        </p:blipFill>
        <p:spPr bwMode="auto">
          <a:xfrm>
            <a:off x="457200" y="5410200"/>
            <a:ext cx="2523820" cy="990600"/>
          </a:xfrm>
          <a:prstGeom prst="rect">
            <a:avLst/>
          </a:prstGeom>
          <a:noFill/>
        </p:spPr>
      </p:pic>
      <p:pic>
        <p:nvPicPr>
          <p:cNvPr id="5124" name="Picture 4" descr="Image result for black swan at noida"/>
          <p:cNvPicPr>
            <a:picLocks noChangeAspect="1" noChangeArrowheads="1"/>
          </p:cNvPicPr>
          <p:nvPr/>
        </p:nvPicPr>
        <p:blipFill>
          <a:blip r:embed="rId10" cstate="print"/>
          <a:srcRect/>
          <a:stretch>
            <a:fillRect/>
          </a:stretch>
        </p:blipFill>
        <p:spPr bwMode="auto">
          <a:xfrm>
            <a:off x="3276600" y="3429000"/>
            <a:ext cx="2579807" cy="1417638"/>
          </a:xfrm>
          <a:prstGeom prst="rect">
            <a:avLst/>
          </a:prstGeom>
          <a:noFill/>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25478-skm_named_col_high"/>
          <p:cNvPicPr>
            <a:picLocks noChangeAspect="1" noChangeArrowheads="1"/>
          </p:cNvPicPr>
          <p:nvPr/>
        </p:nvPicPr>
        <p:blipFill>
          <a:blip r:embed="rId2"/>
          <a:srcRect/>
          <a:stretch>
            <a:fillRect/>
          </a:stretch>
        </p:blipFill>
        <p:spPr bwMode="auto">
          <a:xfrm>
            <a:off x="5638800" y="1295400"/>
            <a:ext cx="2667000" cy="1143000"/>
          </a:xfrm>
          <a:prstGeom prst="rect">
            <a:avLst/>
          </a:prstGeom>
          <a:noFill/>
          <a:ln w="9525">
            <a:noFill/>
            <a:miter lim="800000"/>
            <a:headEnd/>
            <a:tailEnd/>
          </a:ln>
        </p:spPr>
      </p:pic>
      <p:pic>
        <p:nvPicPr>
          <p:cNvPr id="3" name="Picture 2" descr="C:\Users\SAIBABA\Desktop\SnapFitness_Logo-2.jpg"/>
          <p:cNvPicPr>
            <a:picLocks noChangeAspect="1" noChangeArrowheads="1"/>
          </p:cNvPicPr>
          <p:nvPr/>
        </p:nvPicPr>
        <p:blipFill>
          <a:blip r:embed="rId3" cstate="print"/>
          <a:srcRect/>
          <a:stretch>
            <a:fillRect/>
          </a:stretch>
        </p:blipFill>
        <p:spPr bwMode="auto">
          <a:xfrm>
            <a:off x="2133600" y="2895600"/>
            <a:ext cx="4343400" cy="1331913"/>
          </a:xfrm>
          <a:prstGeom prst="rect">
            <a:avLst/>
          </a:prstGeom>
          <a:noFill/>
        </p:spPr>
      </p:pic>
      <p:pic>
        <p:nvPicPr>
          <p:cNvPr id="4" name="Picture 5" descr="C:\Users\SAIBABA\Desktop\Eyevisionblue.png"/>
          <p:cNvPicPr>
            <a:picLocks noChangeAspect="1" noChangeArrowheads="1"/>
          </p:cNvPicPr>
          <p:nvPr/>
        </p:nvPicPr>
        <p:blipFill>
          <a:blip r:embed="rId4"/>
          <a:srcRect/>
          <a:stretch>
            <a:fillRect/>
          </a:stretch>
        </p:blipFill>
        <p:spPr bwMode="auto">
          <a:xfrm>
            <a:off x="4914900" y="4762500"/>
            <a:ext cx="3543300" cy="1495425"/>
          </a:xfrm>
          <a:prstGeom prst="rect">
            <a:avLst/>
          </a:prstGeom>
          <a:noFill/>
        </p:spPr>
      </p:pic>
      <p:pic>
        <p:nvPicPr>
          <p:cNvPr id="5" name="Picture 2" descr="Unicos"/>
          <p:cNvPicPr>
            <a:picLocks noChangeAspect="1" noChangeArrowheads="1"/>
          </p:cNvPicPr>
          <p:nvPr/>
        </p:nvPicPr>
        <p:blipFill>
          <a:blip r:embed="rId5"/>
          <a:srcRect/>
          <a:stretch>
            <a:fillRect/>
          </a:stretch>
        </p:blipFill>
        <p:spPr bwMode="auto">
          <a:xfrm>
            <a:off x="457200" y="4724400"/>
            <a:ext cx="2133600" cy="1684421"/>
          </a:xfrm>
          <a:prstGeom prst="rect">
            <a:avLst/>
          </a:prstGeom>
          <a:noFill/>
          <a:ln w="9525">
            <a:noFill/>
            <a:miter lim="800000"/>
            <a:headEnd/>
            <a:tailEnd/>
          </a:ln>
        </p:spPr>
      </p:pic>
      <p:pic>
        <p:nvPicPr>
          <p:cNvPr id="6" name="Picture 4" descr="Lets Corp Logo"/>
          <p:cNvPicPr>
            <a:picLocks noChangeAspect="1" noChangeArrowheads="1"/>
          </p:cNvPicPr>
          <p:nvPr/>
        </p:nvPicPr>
        <p:blipFill>
          <a:blip r:embed="rId6"/>
          <a:srcRect/>
          <a:stretch>
            <a:fillRect/>
          </a:stretch>
        </p:blipFill>
        <p:spPr bwMode="auto">
          <a:xfrm>
            <a:off x="381000" y="990600"/>
            <a:ext cx="1524000" cy="1333500"/>
          </a:xfrm>
          <a:prstGeom prst="rect">
            <a:avLst/>
          </a:prstGeom>
          <a:noFill/>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685800"/>
            <a:ext cx="7620000" cy="990600"/>
          </a:xfrm>
        </p:spPr>
        <p:txBody>
          <a:bodyPr rtlCol="0">
            <a:noAutofit/>
          </a:bodyPr>
          <a:lstStyle/>
          <a:p>
            <a:pPr eaLnBrk="1" fontAlgn="auto" hangingPunct="1">
              <a:spcAft>
                <a:spcPts val="0"/>
              </a:spcAft>
              <a:defRPr/>
            </a:pPr>
            <a:r>
              <a:rPr lang="en-US" sz="2400" b="1" dirty="0" smtClean="0">
                <a:solidFill>
                  <a:schemeClr val="tx2">
                    <a:satMod val="200000"/>
                  </a:schemeClr>
                </a:solidFill>
                <a:latin typeface="Arial" pitchFamily="34" charset="0"/>
                <a:cs typeface="Arial" pitchFamily="34" charset="0"/>
              </a:rPr>
              <a:t>Essential  Company Details – </a:t>
            </a:r>
            <a:r>
              <a:rPr lang="en-US" sz="2400" b="1" dirty="0" err="1" smtClean="0">
                <a:solidFill>
                  <a:schemeClr val="tx2">
                    <a:satMod val="200000"/>
                  </a:schemeClr>
                </a:solidFill>
                <a:latin typeface="Arial" pitchFamily="34" charset="0"/>
                <a:cs typeface="Arial" pitchFamily="34" charset="0"/>
              </a:rPr>
              <a:t>Regn</a:t>
            </a:r>
            <a:r>
              <a:rPr lang="en-US" sz="2400" b="1" dirty="0" smtClean="0">
                <a:solidFill>
                  <a:schemeClr val="tx2">
                    <a:satMod val="200000"/>
                  </a:schemeClr>
                </a:solidFill>
                <a:latin typeface="Arial" pitchFamily="34" charset="0"/>
                <a:cs typeface="Arial" pitchFamily="34" charset="0"/>
              </a:rPr>
              <a:t>- U93000DL2011PTC215721</a:t>
            </a:r>
            <a:r>
              <a:rPr lang="en-US" sz="2400" dirty="0" smtClean="0">
                <a:solidFill>
                  <a:schemeClr val="tx2">
                    <a:satMod val="200000"/>
                  </a:schemeClr>
                </a:solidFill>
                <a:latin typeface="Arial" pitchFamily="34" charset="0"/>
                <a:cs typeface="Arial" pitchFamily="34" charset="0"/>
              </a:rPr>
              <a:t> </a:t>
            </a:r>
            <a:endParaRPr lang="en-IN" sz="2400" dirty="0" smtClean="0">
              <a:solidFill>
                <a:schemeClr val="tx2">
                  <a:satMod val="200000"/>
                </a:schemeClr>
              </a:solidFill>
              <a:latin typeface="Arial" pitchFamily="34" charset="0"/>
              <a:cs typeface="Arial" pitchFamily="34" charset="0"/>
            </a:endParaRPr>
          </a:p>
        </p:txBody>
      </p:sp>
      <p:graphicFrame>
        <p:nvGraphicFramePr>
          <p:cNvPr id="32936" name="Group 168"/>
          <p:cNvGraphicFramePr>
            <a:graphicFrameLocks noGrp="1"/>
          </p:cNvGraphicFramePr>
          <p:nvPr>
            <p:ph sz="half" idx="2"/>
          </p:nvPr>
        </p:nvGraphicFramePr>
        <p:xfrm>
          <a:off x="838201" y="2286000"/>
          <a:ext cx="7696199" cy="3718560"/>
        </p:xfrm>
        <a:graphic>
          <a:graphicData uri="http://schemas.openxmlformats.org/drawingml/2006/table">
            <a:tbl>
              <a:tblPr/>
              <a:tblGrid>
                <a:gridCol w="742841"/>
                <a:gridCol w="733764"/>
                <a:gridCol w="733763"/>
                <a:gridCol w="733764"/>
                <a:gridCol w="744355"/>
                <a:gridCol w="733763"/>
                <a:gridCol w="3273949"/>
              </a:tblGrid>
              <a:tr h="274320">
                <a:tc gridSpan="6">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IN" sz="16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IN"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0">
                <a:tc gridSpan="7">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IN" sz="1600" b="1" i="0" u="none" strike="noStrike" cap="none" normalizeH="0" baseline="0" dirty="0" smtClean="0">
                          <a:ln>
                            <a:noFill/>
                          </a:ln>
                          <a:solidFill>
                            <a:schemeClr val="tx1"/>
                          </a:solidFill>
                          <a:effectLst/>
                          <a:latin typeface="Arial" pitchFamily="34" charset="0"/>
                          <a:cs typeface="Arial" pitchFamily="34" charset="0"/>
                        </a:rPr>
                        <a:t>Permanent Account Number (PAN) : </a:t>
                      </a:r>
                    </a:p>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IN" sz="1600" b="1" i="0" u="none" strike="noStrike" cap="none" normalizeH="0" baseline="0" dirty="0" smtClean="0">
                          <a:ln>
                            <a:noFill/>
                          </a:ln>
                          <a:solidFill>
                            <a:schemeClr val="tx1"/>
                          </a:solidFill>
                          <a:effectLst/>
                          <a:latin typeface="Arial" pitchFamily="34" charset="0"/>
                          <a:cs typeface="Arial" pitchFamily="34" charset="0"/>
                        </a:rPr>
                        <a:t>                                                              AACCJ5531A</a:t>
                      </a:r>
                      <a:endParaRPr kumimoji="0" lang="en-IN" sz="16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472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IN" sz="16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C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IN"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CC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CC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IN"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CC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IN"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CC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IN"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CC00"/>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IN"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C00"/>
                    </a:solidFill>
                  </a:tcPr>
                </a:tc>
              </a:tr>
              <a:tr h="577478">
                <a:tc gridSpan="6">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600" b="1" i="0" u="none" strike="noStrike" cap="none" normalizeH="0" baseline="0" dirty="0" smtClean="0">
                          <a:ln>
                            <a:noFill/>
                          </a:ln>
                          <a:solidFill>
                            <a:schemeClr val="tx1"/>
                          </a:solidFill>
                          <a:effectLst/>
                          <a:latin typeface="Arial" pitchFamily="34" charset="0"/>
                          <a:cs typeface="Arial" pitchFamily="34" charset="0"/>
                        </a:rPr>
                        <a:t>GST Number :</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600" b="1" i="0" u="none" strike="noStrike" cap="none" normalizeH="0" baseline="0" dirty="0" smtClean="0">
                          <a:ln>
                            <a:noFill/>
                          </a:ln>
                          <a:solidFill>
                            <a:schemeClr val="tx1"/>
                          </a:solidFill>
                          <a:effectLst/>
                          <a:latin typeface="Arial" pitchFamily="34" charset="0"/>
                          <a:cs typeface="Arial" pitchFamily="34" charset="0"/>
                        </a:rPr>
                        <a:t>                        07DUYPK2093A1ZE</a:t>
                      </a:r>
                      <a:endParaRPr kumimoji="0" lang="en-IN" sz="160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dirty="0" smtClean="0">
                          <a:ln>
                            <a:noFill/>
                          </a:ln>
                          <a:solidFill>
                            <a:schemeClr val="tx1"/>
                          </a:solidFill>
                          <a:effectLst/>
                          <a:latin typeface="Arial" pitchFamily="34" charset="0"/>
                          <a:cs typeface="Arial" pitchFamily="34" charset="0"/>
                        </a:rPr>
                        <a:t> </a:t>
                      </a:r>
                      <a:endParaRPr kumimoji="0" lang="en-IN"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433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600" b="0"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cap="flat">
                      <a:noFill/>
                    </a:lnL>
                    <a:lnR>
                      <a:noFill/>
                    </a:lnR>
                    <a:lnT>
                      <a:noFill/>
                    </a:lnT>
                    <a:lnB>
                      <a:noFill/>
                    </a:lnB>
                    <a:lnTlToBr>
                      <a:noFill/>
                    </a:lnTlToBr>
                    <a:lnBlToTr>
                      <a:noFill/>
                    </a:lnBlToTr>
                    <a:solidFill>
                      <a:srgbClr val="00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smtClean="0">
                          <a:ln>
                            <a:noFill/>
                          </a:ln>
                          <a:solidFill>
                            <a:schemeClr val="tx1"/>
                          </a:solidFill>
                          <a:effectLst/>
                          <a:latin typeface="Arial" pitchFamily="34" charset="0"/>
                          <a:cs typeface="Arial" pitchFamily="34" charset="0"/>
                        </a:rPr>
                        <a:t> </a:t>
                      </a:r>
                      <a:endParaRPr kumimoji="0" lang="en-IN"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00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smtClean="0">
                          <a:ln>
                            <a:noFill/>
                          </a:ln>
                          <a:solidFill>
                            <a:schemeClr val="tx1"/>
                          </a:solidFill>
                          <a:effectLst/>
                          <a:latin typeface="Arial" pitchFamily="34" charset="0"/>
                          <a:cs typeface="Arial" pitchFamily="34" charset="0"/>
                        </a:rPr>
                        <a:t> </a:t>
                      </a:r>
                      <a:endParaRPr kumimoji="0" lang="en-IN"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00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smtClean="0">
                          <a:ln>
                            <a:noFill/>
                          </a:ln>
                          <a:solidFill>
                            <a:schemeClr val="tx1"/>
                          </a:solidFill>
                          <a:effectLst/>
                          <a:latin typeface="Arial" pitchFamily="34" charset="0"/>
                          <a:cs typeface="Arial" pitchFamily="34" charset="0"/>
                        </a:rPr>
                        <a:t> </a:t>
                      </a:r>
                      <a:endParaRPr kumimoji="0" lang="en-IN"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00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200" b="1" i="0" u="none" strike="noStrike" cap="none" normalizeH="0" baseline="0" smtClean="0">
                          <a:ln>
                            <a:noFill/>
                          </a:ln>
                          <a:solidFill>
                            <a:schemeClr val="tx1"/>
                          </a:solidFill>
                          <a:effectLst/>
                          <a:latin typeface="Arial" pitchFamily="34" charset="0"/>
                          <a:cs typeface="Arial" pitchFamily="34" charset="0"/>
                        </a:rPr>
                        <a:t> </a:t>
                      </a:r>
                      <a:endParaRPr kumimoji="0" lang="en-IN"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00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smtClean="0">
                          <a:ln>
                            <a:noFill/>
                          </a:ln>
                          <a:solidFill>
                            <a:schemeClr val="tx1"/>
                          </a:solidFill>
                          <a:effectLst/>
                          <a:latin typeface="Arial" pitchFamily="34" charset="0"/>
                          <a:cs typeface="Arial" pitchFamily="34" charset="0"/>
                        </a:rPr>
                        <a:t> </a:t>
                      </a:r>
                      <a:endParaRPr kumimoji="0" lang="en-IN"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00FFFF"/>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dirty="0" smtClean="0">
                          <a:ln>
                            <a:noFill/>
                          </a:ln>
                          <a:solidFill>
                            <a:schemeClr val="tx1"/>
                          </a:solidFill>
                          <a:effectLst/>
                          <a:latin typeface="Arial" pitchFamily="34" charset="0"/>
                          <a:cs typeface="Arial" pitchFamily="34" charset="0"/>
                        </a:rPr>
                        <a:t> </a:t>
                      </a:r>
                      <a:endParaRPr kumimoji="0" lang="en-IN"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00FFFF"/>
                    </a:solidFill>
                  </a:tcPr>
                </a:tc>
              </a:tr>
              <a:tr h="577478">
                <a:tc gridSpan="5">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600" b="1" i="0" u="none" strike="noStrike" cap="none" normalizeH="0" baseline="0" dirty="0" smtClean="0">
                          <a:ln>
                            <a:noFill/>
                          </a:ln>
                          <a:solidFill>
                            <a:schemeClr val="tx1"/>
                          </a:solidFill>
                          <a:effectLst/>
                          <a:latin typeface="Arial" pitchFamily="34" charset="0"/>
                          <a:cs typeface="Arial" pitchFamily="34" charset="0"/>
                        </a:rPr>
                        <a:t>E.P.F. Registration Number : </a:t>
                      </a:r>
                      <a:r>
                        <a:rPr kumimoji="0" lang="en-IN" sz="1600" b="1" i="0" u="none" strike="noStrike" cap="none" normalizeH="0" baseline="0" dirty="0" smtClean="0">
                          <a:ln>
                            <a:noFill/>
                          </a:ln>
                          <a:solidFill>
                            <a:schemeClr val="tx1"/>
                          </a:solidFill>
                          <a:effectLst/>
                          <a:latin typeface="Arial" pitchFamily="34" charset="0"/>
                          <a:cs typeface="Arial" pitchFamily="34" charset="0"/>
                        </a:rPr>
                        <a:t>                             DS/SHD/00034977/000/0000002</a:t>
                      </a:r>
                      <a:endParaRPr kumimoji="0" lang="en-IN" sz="16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dirty="0" smtClean="0">
                          <a:ln>
                            <a:noFill/>
                          </a:ln>
                          <a:solidFill>
                            <a:schemeClr val="tx1"/>
                          </a:solidFill>
                          <a:effectLst/>
                          <a:latin typeface="Arial" pitchFamily="34" charset="0"/>
                          <a:cs typeface="Arial" pitchFamily="34" charset="0"/>
                        </a:rPr>
                        <a:t> </a:t>
                      </a:r>
                      <a:endParaRPr kumimoji="0" lang="en-IN"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3433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600" b="1" i="0" u="none" strike="noStrike" cap="none" normalizeH="0" baseline="0" smtClean="0">
                          <a:ln>
                            <a:noFill/>
                          </a:ln>
                          <a:solidFill>
                            <a:schemeClr val="tx1"/>
                          </a:solidFill>
                          <a:effectLst/>
                          <a:latin typeface="Arial" pitchFamily="34" charset="0"/>
                          <a:cs typeface="Arial" pitchFamily="34" charset="0"/>
                        </a:rPr>
                        <a:t> </a:t>
                      </a:r>
                      <a:endParaRPr kumimoji="0" lang="en-IN" sz="16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99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smtClean="0">
                          <a:ln>
                            <a:noFill/>
                          </a:ln>
                          <a:solidFill>
                            <a:schemeClr val="tx1"/>
                          </a:solidFill>
                          <a:effectLst/>
                          <a:latin typeface="Arial" pitchFamily="34" charset="0"/>
                          <a:cs typeface="Arial" pitchFamily="34" charset="0"/>
                        </a:rPr>
                        <a:t> </a:t>
                      </a:r>
                      <a:endParaRPr kumimoji="0" lang="en-IN"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99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smtClean="0">
                          <a:ln>
                            <a:noFill/>
                          </a:ln>
                          <a:solidFill>
                            <a:schemeClr val="tx1"/>
                          </a:solidFill>
                          <a:effectLst/>
                          <a:latin typeface="Arial" pitchFamily="34" charset="0"/>
                          <a:cs typeface="Arial" pitchFamily="34" charset="0"/>
                        </a:rPr>
                        <a:t> </a:t>
                      </a:r>
                      <a:endParaRPr kumimoji="0" lang="en-IN"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99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smtClean="0">
                          <a:ln>
                            <a:noFill/>
                          </a:ln>
                          <a:solidFill>
                            <a:schemeClr val="tx1"/>
                          </a:solidFill>
                          <a:effectLst/>
                          <a:latin typeface="Arial" pitchFamily="34" charset="0"/>
                          <a:cs typeface="Arial" pitchFamily="34" charset="0"/>
                        </a:rPr>
                        <a:t> </a:t>
                      </a:r>
                      <a:endParaRPr kumimoji="0" lang="en-IN"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99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smtClean="0">
                          <a:ln>
                            <a:noFill/>
                          </a:ln>
                          <a:solidFill>
                            <a:schemeClr val="tx1"/>
                          </a:solidFill>
                          <a:effectLst/>
                          <a:latin typeface="Arial" pitchFamily="34" charset="0"/>
                          <a:cs typeface="Arial" pitchFamily="34" charset="0"/>
                        </a:rPr>
                        <a:t> </a:t>
                      </a:r>
                      <a:endParaRPr kumimoji="0" lang="en-IN"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99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dirty="0" smtClean="0">
                          <a:ln>
                            <a:noFill/>
                          </a:ln>
                          <a:solidFill>
                            <a:schemeClr val="tx1"/>
                          </a:solidFill>
                          <a:effectLst/>
                          <a:latin typeface="Arial" pitchFamily="34" charset="0"/>
                          <a:cs typeface="Arial" pitchFamily="34" charset="0"/>
                        </a:rPr>
                        <a:t> </a:t>
                      </a:r>
                      <a:endParaRPr kumimoji="0" lang="en-IN"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a:noFill/>
                    </a:lnB>
                    <a:lnTlToBr>
                      <a:noFill/>
                    </a:lnTlToBr>
                    <a:lnBlToTr>
                      <a:noFill/>
                    </a:lnBlToTr>
                    <a:solidFill>
                      <a:srgbClr val="FF99CC"/>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dirty="0" smtClean="0">
                          <a:ln>
                            <a:noFill/>
                          </a:ln>
                          <a:solidFill>
                            <a:schemeClr val="tx1"/>
                          </a:solidFill>
                          <a:effectLst/>
                          <a:latin typeface="Arial" pitchFamily="34" charset="0"/>
                          <a:cs typeface="Arial" pitchFamily="34" charset="0"/>
                        </a:rPr>
                        <a:t> </a:t>
                      </a:r>
                      <a:endParaRPr kumimoji="0" lang="en-IN"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99CC"/>
                    </a:solidFill>
                  </a:tcPr>
                </a:tc>
              </a:tr>
              <a:tr h="577478">
                <a:tc gridSpan="5">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600" b="1" i="0" u="none" strike="noStrike" cap="none" normalizeH="0" baseline="0" dirty="0" smtClean="0">
                          <a:ln>
                            <a:noFill/>
                          </a:ln>
                          <a:solidFill>
                            <a:schemeClr val="tx1"/>
                          </a:solidFill>
                          <a:effectLst/>
                          <a:latin typeface="Arial" pitchFamily="34" charset="0"/>
                          <a:cs typeface="Arial" pitchFamily="34" charset="0"/>
                        </a:rPr>
                        <a:t>E.S.I. Registration Number :  </a:t>
                      </a:r>
                      <a:r>
                        <a:rPr kumimoji="0" lang="en-IN" sz="1600" b="1" i="0" u="none" strike="noStrike" cap="none" normalizeH="0" baseline="0" dirty="0" smtClean="0">
                          <a:ln>
                            <a:noFill/>
                          </a:ln>
                          <a:solidFill>
                            <a:schemeClr val="tx1"/>
                          </a:solidFill>
                          <a:effectLst/>
                          <a:latin typeface="Arial" pitchFamily="34" charset="0"/>
                          <a:cs typeface="Arial" pitchFamily="34" charset="0"/>
                        </a:rPr>
                        <a:t>   D/D1/INS-II/10000761570001001</a:t>
                      </a:r>
                      <a:endParaRPr kumimoji="0" lang="en-IN" sz="16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a:noFill/>
                    </a:lnR>
                    <a:lnT>
                      <a:noFill/>
                    </a:lnT>
                    <a:lnB cap="flat">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IN" sz="1000" b="1" i="0" u="none" strike="noStrike" cap="none" normalizeH="0" baseline="0" dirty="0" smtClean="0">
                          <a:ln>
                            <a:noFill/>
                          </a:ln>
                          <a:solidFill>
                            <a:schemeClr val="tx1"/>
                          </a:solidFill>
                          <a:effectLst/>
                          <a:latin typeface="Arial" pitchFamily="34" charset="0"/>
                          <a:cs typeface="Arial" pitchFamily="34" charset="0"/>
                        </a:rPr>
                        <a:t> </a:t>
                      </a:r>
                      <a:endParaRPr kumimoji="0" lang="en-IN" sz="1800" b="0"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r>
            </a:tbl>
          </a:graphicData>
        </a:graphic>
      </p:graphicFrame>
    </p:spTree>
  </p:cSld>
  <p:clrMapOvr>
    <a:masterClrMapping/>
  </p:clrMapOvr>
  <p:transition>
    <p:dissolve/>
    <p:sndAc>
      <p:stSnd>
        <p:snd r:embed="rId2" name="camera.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1000" fill="hold"/>
                                        <p:tgtEl>
                                          <p:spTgt spid="14338"/>
                                        </p:tgtEl>
                                        <p:attrNameLst>
                                          <p:attrName>ppt_x</p:attrName>
                                        </p:attrNameLst>
                                      </p:cBhvr>
                                      <p:tavLst>
                                        <p:tav tm="0">
                                          <p:val>
                                            <p:strVal val="#ppt_x"/>
                                          </p:val>
                                        </p:tav>
                                        <p:tav tm="100000">
                                          <p:val>
                                            <p:strVal val="#ppt_x"/>
                                          </p:val>
                                        </p:tav>
                                      </p:tavLst>
                                    </p:anim>
                                    <p:anim calcmode="lin" valueType="num">
                                      <p:cBhvr additive="base">
                                        <p:cTn id="8" dur="1000" fill="hold"/>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936"/>
                                        </p:tgtEl>
                                        <p:attrNameLst>
                                          <p:attrName>style.visibility</p:attrName>
                                        </p:attrNameLst>
                                      </p:cBhvr>
                                      <p:to>
                                        <p:strVal val="visible"/>
                                      </p:to>
                                    </p:set>
                                    <p:anim calcmode="lin" valueType="num">
                                      <p:cBhvr additive="base">
                                        <p:cTn id="13" dur="1000" fill="hold"/>
                                        <p:tgtEl>
                                          <p:spTgt spid="32936"/>
                                        </p:tgtEl>
                                        <p:attrNameLst>
                                          <p:attrName>ppt_x</p:attrName>
                                        </p:attrNameLst>
                                      </p:cBhvr>
                                      <p:tavLst>
                                        <p:tav tm="0">
                                          <p:val>
                                            <p:strVal val="#ppt_x"/>
                                          </p:val>
                                        </p:tav>
                                        <p:tav tm="100000">
                                          <p:val>
                                            <p:strVal val="#ppt_x"/>
                                          </p:val>
                                        </p:tav>
                                      </p:tavLst>
                                    </p:anim>
                                    <p:anim calcmode="lin" valueType="num">
                                      <p:cBhvr additive="base">
                                        <p:cTn id="14" dur="1000" fill="hold"/>
                                        <p:tgtEl>
                                          <p:spTgt spid="329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457200" y="1905000"/>
            <a:ext cx="8229600" cy="4524375"/>
          </a:xfrm>
          <a:prstGeom prst="rect">
            <a:avLst/>
          </a:prstGeom>
          <a:noFill/>
          <a:ln w="9525">
            <a:noFill/>
            <a:miter lim="800000"/>
            <a:headEnd/>
            <a:tailEnd/>
          </a:ln>
        </p:spPr>
        <p:txBody>
          <a:bodyPr>
            <a:spAutoFit/>
          </a:bodyPr>
          <a:lstStyle/>
          <a:p>
            <a:pPr algn="just"/>
            <a:r>
              <a:rPr lang="en-US">
                <a:latin typeface="Arial" charset="0"/>
              </a:rPr>
              <a:t>Backed by a talented team and our industry excellence, we are able to provide most bountiful and prolific solutions to our clients. Our flexible services meet the ever rising market demands and clients' expectations. The distinguished services that we offer are </a:t>
            </a:r>
            <a:r>
              <a:rPr lang="en-US" b="1">
                <a:latin typeface="Arial" charset="0"/>
              </a:rPr>
              <a:t>Man power supply, Carpets and chairs Cleaning, Pantry  services, Office support services, Security services and Machined cleaning</a:t>
            </a:r>
            <a:r>
              <a:rPr lang="en-US">
                <a:latin typeface="Arial" charset="0"/>
              </a:rPr>
              <a:t>.</a:t>
            </a:r>
          </a:p>
          <a:p>
            <a:pPr algn="just"/>
            <a:r>
              <a:rPr lang="en-US">
                <a:latin typeface="Arial" charset="0"/>
              </a:rPr>
              <a:t> </a:t>
            </a:r>
          </a:p>
          <a:p>
            <a:pPr algn="just"/>
            <a:r>
              <a:rPr lang="en-US">
                <a:latin typeface="Arial" charset="0"/>
              </a:rPr>
              <a:t>Our services are executed with the help of industry professionals and experts, who ensure that timely completion and cost-effectiveness are the two most important aspects a service provider should fulfill.</a:t>
            </a:r>
          </a:p>
          <a:p>
            <a:pPr algn="just"/>
            <a:r>
              <a:rPr lang="en-US">
                <a:latin typeface="Arial" charset="0"/>
              </a:rPr>
              <a:t> </a:t>
            </a:r>
          </a:p>
          <a:p>
            <a:pPr algn="just"/>
            <a:r>
              <a:rPr lang="en-US">
                <a:latin typeface="Arial" charset="0"/>
              </a:rPr>
              <a:t>Our industrial proficiency allows us to effectively meet the clients' demands, be it in a commercial environment or industrial space. Our team executes the projects in accordance with the needs and requirement of customers. </a:t>
            </a:r>
          </a:p>
          <a:p>
            <a:r>
              <a:rPr lang="en-US"/>
              <a:t/>
            </a:r>
            <a:br>
              <a:rPr lang="en-US"/>
            </a:br>
            <a:endParaRPr lang="en-US"/>
          </a:p>
        </p:txBody>
      </p:sp>
      <p:sp>
        <p:nvSpPr>
          <p:cNvPr id="8195" name="Rectangle 2"/>
          <p:cNvSpPr>
            <a:spLocks noChangeArrowheads="1"/>
          </p:cNvSpPr>
          <p:nvPr/>
        </p:nvSpPr>
        <p:spPr bwMode="auto">
          <a:xfrm>
            <a:off x="381000" y="838200"/>
            <a:ext cx="8305800" cy="769938"/>
          </a:xfrm>
          <a:prstGeom prst="rect">
            <a:avLst/>
          </a:prstGeom>
          <a:noFill/>
          <a:ln w="9525">
            <a:noFill/>
            <a:miter lim="800000"/>
            <a:headEnd/>
            <a:tailEnd/>
          </a:ln>
        </p:spPr>
        <p:txBody>
          <a:bodyPr>
            <a:spAutoFit/>
          </a:bodyPr>
          <a:lstStyle/>
          <a:p>
            <a:r>
              <a:rPr lang="en-US" sz="4400"/>
              <a:t>General Profile</a:t>
            </a: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8" name="WordArt 6"/>
          <p:cNvSpPr>
            <a:spLocks noChangeArrowheads="1" noChangeShapeType="1" noTextEdit="1"/>
          </p:cNvSpPr>
          <p:nvPr/>
        </p:nvSpPr>
        <p:spPr bwMode="auto">
          <a:xfrm>
            <a:off x="2209800" y="3733800"/>
            <a:ext cx="4800600" cy="156845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kern="10" dirty="0">
                <a:ln w="9525">
                  <a:round/>
                  <a:headEnd/>
                  <a:tailEnd/>
                </a:ln>
                <a:solidFill>
                  <a:srgbClr val="0C9B74"/>
                </a:solidFill>
                <a:latin typeface="Times New Roman"/>
                <a:cs typeface="Times New Roman"/>
              </a:rPr>
              <a:t>Thank You</a:t>
            </a:r>
          </a:p>
        </p:txBody>
      </p:sp>
      <p:pic>
        <p:nvPicPr>
          <p:cNvPr id="4" name="Picture 3" descr="jsmcnewlogo.jpg"/>
          <p:cNvPicPr>
            <a:picLocks noChangeAspect="1"/>
          </p:cNvPicPr>
          <p:nvPr/>
        </p:nvPicPr>
        <p:blipFill>
          <a:blip r:embed="rId3"/>
          <a:stretch>
            <a:fillRect/>
          </a:stretch>
        </p:blipFill>
        <p:spPr>
          <a:xfrm>
            <a:off x="2819400" y="1143000"/>
            <a:ext cx="3704168" cy="16002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5000" fill="hold"/>
                                        <p:tgtEl>
                                          <p:spTgt spid="1669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a:xfrm>
            <a:off x="381000" y="228600"/>
            <a:ext cx="8229600" cy="1143000"/>
          </a:xfrm>
        </p:spPr>
        <p:txBody>
          <a:bodyPr/>
          <a:lstStyle/>
          <a:p>
            <a:pPr eaLnBrk="1" hangingPunct="1"/>
            <a:r>
              <a:rPr lang="en-US" dirty="0" smtClean="0"/>
              <a:t>Services Package</a:t>
            </a:r>
          </a:p>
        </p:txBody>
      </p:sp>
      <p:sp>
        <p:nvSpPr>
          <p:cNvPr id="9219" name="Rectangle 3"/>
          <p:cNvSpPr>
            <a:spLocks noGrp="1"/>
          </p:cNvSpPr>
          <p:nvPr>
            <p:ph idx="1"/>
          </p:nvPr>
        </p:nvSpPr>
        <p:spPr/>
        <p:txBody>
          <a:bodyPr/>
          <a:lstStyle/>
          <a:p>
            <a:pPr eaLnBrk="1" hangingPunct="1">
              <a:buFont typeface="Wingdings 2" pitchFamily="18" charset="2"/>
              <a:buNone/>
            </a:pPr>
            <a:endParaRPr lang="en-US" dirty="0" smtClean="0"/>
          </a:p>
          <a:p>
            <a:pPr eaLnBrk="1" hangingPunct="1"/>
            <a:endParaRPr lang="en-US" dirty="0" smtClean="0"/>
          </a:p>
          <a:p>
            <a:pPr eaLnBrk="1" hangingPunct="1"/>
            <a:endParaRPr lang="en-US" dirty="0" smtClean="0"/>
          </a:p>
        </p:txBody>
      </p:sp>
      <p:grpSp>
        <p:nvGrpSpPr>
          <p:cNvPr id="9220" name="Group 16"/>
          <p:cNvGrpSpPr>
            <a:grpSpLocks/>
          </p:cNvGrpSpPr>
          <p:nvPr/>
        </p:nvGrpSpPr>
        <p:grpSpPr bwMode="auto">
          <a:xfrm>
            <a:off x="457200" y="2057400"/>
            <a:ext cx="4038600" cy="3886200"/>
            <a:chOff x="3216" y="1104"/>
            <a:chExt cx="2544" cy="2448"/>
          </a:xfrm>
        </p:grpSpPr>
        <p:sp>
          <p:nvSpPr>
            <p:cNvPr id="9226" name="Text Box 17"/>
            <p:cNvSpPr txBox="1">
              <a:spLocks noChangeArrowheads="1"/>
            </p:cNvSpPr>
            <p:nvPr/>
          </p:nvSpPr>
          <p:spPr bwMode="auto">
            <a:xfrm>
              <a:off x="3249" y="1104"/>
              <a:ext cx="1887" cy="2448"/>
            </a:xfrm>
            <a:prstGeom prst="rect">
              <a:avLst/>
            </a:prstGeom>
            <a:noFill/>
            <a:ln w="9525">
              <a:noFill/>
              <a:miter lim="800000"/>
              <a:headEnd/>
              <a:tailEnd/>
            </a:ln>
          </p:spPr>
          <p:txBody>
            <a:bodyPr/>
            <a:lstStyle/>
            <a:p>
              <a:pPr marL="109538" indent="-109538" eaLnBrk="0" hangingPunct="0"/>
              <a:endParaRPr lang="en-US" sz="1200" b="1" dirty="0">
                <a:latin typeface="News Gothic MT" pitchFamily="34" charset="0"/>
                <a:cs typeface="Times New Roman" pitchFamily="18" charset="0"/>
              </a:endParaRPr>
            </a:p>
            <a:p>
              <a:pPr marL="109538" indent="-109538" eaLnBrk="0" hangingPunct="0">
                <a:buFontTx/>
                <a:buChar char="•"/>
              </a:pPr>
              <a:r>
                <a:rPr lang="en-US" sz="1200" b="1" dirty="0">
                  <a:latin typeface="Arial" charset="0"/>
                </a:rPr>
                <a:t>Housekeeping Services</a:t>
              </a:r>
            </a:p>
            <a:p>
              <a:pPr marL="109538" indent="-109538" eaLnBrk="0" hangingPunct="0">
                <a:buFontTx/>
                <a:buChar char="•"/>
              </a:pPr>
              <a:endParaRPr lang="en-US" sz="1200" b="1" dirty="0">
                <a:latin typeface="Arial" charset="0"/>
              </a:endParaRPr>
            </a:p>
            <a:p>
              <a:pPr marL="109538" indent="-109538" eaLnBrk="0" hangingPunct="0">
                <a:buFontTx/>
                <a:buChar char="•"/>
              </a:pPr>
              <a:r>
                <a:rPr lang="en-US" sz="1200" b="1" dirty="0">
                  <a:latin typeface="Arial" charset="0"/>
                </a:rPr>
                <a:t>Pantry</a:t>
              </a:r>
            </a:p>
            <a:p>
              <a:pPr marL="109538" indent="-109538" eaLnBrk="0" hangingPunct="0">
                <a:buFontTx/>
                <a:buChar char="•"/>
              </a:pPr>
              <a:endParaRPr lang="en-US" sz="1200" b="1" dirty="0">
                <a:latin typeface="Arial" charset="0"/>
              </a:endParaRPr>
            </a:p>
            <a:p>
              <a:pPr marL="109538" indent="-109538" eaLnBrk="0" hangingPunct="0">
                <a:buFontTx/>
                <a:buChar char="•"/>
              </a:pPr>
              <a:r>
                <a:rPr lang="en-US" sz="1200" b="1" dirty="0">
                  <a:latin typeface="Arial" charset="0"/>
                </a:rPr>
                <a:t>Carpet and Chair Shampooing</a:t>
              </a:r>
            </a:p>
            <a:p>
              <a:pPr marL="109538" indent="-109538" eaLnBrk="0" hangingPunct="0">
                <a:buFontTx/>
                <a:buChar char="•"/>
              </a:pPr>
              <a:endParaRPr lang="en-US" sz="1200" b="1" dirty="0">
                <a:latin typeface="Arial" charset="0"/>
              </a:endParaRPr>
            </a:p>
            <a:p>
              <a:pPr marL="109538" indent="-109538" eaLnBrk="0" hangingPunct="0">
                <a:buFontTx/>
                <a:buChar char="•"/>
              </a:pPr>
              <a:r>
                <a:rPr lang="en-US" sz="1200" b="1" dirty="0">
                  <a:latin typeface="Arial" charset="0"/>
                </a:rPr>
                <a:t>Guest House Management</a:t>
              </a:r>
            </a:p>
            <a:p>
              <a:pPr marL="109538" indent="-109538" eaLnBrk="0" hangingPunct="0">
                <a:buFontTx/>
                <a:buChar char="•"/>
              </a:pPr>
              <a:endParaRPr lang="en-US" sz="1200" b="1" dirty="0">
                <a:latin typeface="Arial" charset="0"/>
              </a:endParaRPr>
            </a:p>
            <a:p>
              <a:pPr marL="109538" indent="-109538" eaLnBrk="0" hangingPunct="0">
                <a:buFontTx/>
                <a:buChar char="•"/>
              </a:pPr>
              <a:r>
                <a:rPr lang="en-US" sz="1200" b="1" dirty="0">
                  <a:latin typeface="Arial" charset="0"/>
                </a:rPr>
                <a:t>Pest Control</a:t>
              </a:r>
            </a:p>
            <a:p>
              <a:pPr marL="109538" indent="-109538" eaLnBrk="0" hangingPunct="0">
                <a:buFontTx/>
                <a:buChar char="•"/>
              </a:pPr>
              <a:endParaRPr lang="en-US" sz="1200" b="1" dirty="0">
                <a:latin typeface="Arial" charset="0"/>
              </a:endParaRPr>
            </a:p>
            <a:p>
              <a:pPr marL="109538" indent="-109538" eaLnBrk="0" hangingPunct="0">
                <a:buFontTx/>
                <a:buChar char="•"/>
              </a:pPr>
              <a:r>
                <a:rPr lang="en-US" sz="1200" b="1" dirty="0">
                  <a:latin typeface="Arial" charset="0"/>
                </a:rPr>
                <a:t>Office Support Staffing</a:t>
              </a:r>
            </a:p>
            <a:p>
              <a:pPr marL="109538" indent="-109538" eaLnBrk="0" hangingPunct="0">
                <a:buFontTx/>
                <a:buChar char="•"/>
              </a:pPr>
              <a:endParaRPr lang="en-US" sz="1200" b="1" dirty="0">
                <a:latin typeface="Arial" charset="0"/>
              </a:endParaRPr>
            </a:p>
            <a:p>
              <a:pPr marL="109538" indent="-109538" eaLnBrk="0" hangingPunct="0">
                <a:buFontTx/>
                <a:buChar char="•"/>
              </a:pPr>
              <a:r>
                <a:rPr lang="en-GB" sz="1200" b="1" dirty="0">
                  <a:latin typeface="Arial" charset="0"/>
                </a:rPr>
                <a:t>Residence Maintenance </a:t>
              </a:r>
            </a:p>
            <a:p>
              <a:pPr marL="109538" indent="-109538" eaLnBrk="0" hangingPunct="0"/>
              <a:endParaRPr lang="en-US" sz="1200" b="1" dirty="0">
                <a:latin typeface="Arial" charset="0"/>
              </a:endParaRPr>
            </a:p>
            <a:p>
              <a:pPr marL="109538" indent="-109538" eaLnBrk="0" hangingPunct="0">
                <a:buFontTx/>
                <a:buChar char="•"/>
              </a:pPr>
              <a:endParaRPr lang="en-GB" sz="1200" b="1" dirty="0">
                <a:latin typeface="News Gothic MT" pitchFamily="34" charset="0"/>
                <a:cs typeface="Times New Roman" pitchFamily="18" charset="0"/>
              </a:endParaRPr>
            </a:p>
            <a:p>
              <a:pPr marL="109538" indent="-109538" eaLnBrk="0" hangingPunct="0"/>
              <a:endParaRPr lang="en-GB" sz="1200" b="1" dirty="0">
                <a:latin typeface="News Gothic MT" pitchFamily="34" charset="0"/>
                <a:cs typeface="Times New Roman" pitchFamily="18" charset="0"/>
              </a:endParaRPr>
            </a:p>
          </p:txBody>
        </p:sp>
        <p:sp>
          <p:nvSpPr>
            <p:cNvPr id="9227" name="Text Box 18"/>
            <p:cNvSpPr txBox="1">
              <a:spLocks noChangeArrowheads="1"/>
            </p:cNvSpPr>
            <p:nvPr/>
          </p:nvSpPr>
          <p:spPr bwMode="auto">
            <a:xfrm>
              <a:off x="4512" y="1152"/>
              <a:ext cx="1248" cy="2256"/>
            </a:xfrm>
            <a:prstGeom prst="rect">
              <a:avLst/>
            </a:prstGeom>
            <a:noFill/>
            <a:ln w="9525">
              <a:noFill/>
              <a:miter lim="800000"/>
              <a:headEnd/>
              <a:tailEnd/>
            </a:ln>
          </p:spPr>
          <p:txBody>
            <a:bodyPr/>
            <a:lstStyle/>
            <a:p>
              <a:pPr marL="109538" indent="-109538" eaLnBrk="0" hangingPunct="0">
                <a:buFontTx/>
                <a:buChar char="•"/>
              </a:pPr>
              <a:endParaRPr lang="en-GB" sz="1200" b="1">
                <a:latin typeface="News Gothic MT" pitchFamily="34" charset="0"/>
                <a:cs typeface="Times New Roman" pitchFamily="18" charset="0"/>
              </a:endParaRPr>
            </a:p>
          </p:txBody>
        </p:sp>
        <p:sp>
          <p:nvSpPr>
            <p:cNvPr id="9228" name="Rectangle 19"/>
            <p:cNvSpPr>
              <a:spLocks noChangeArrowheads="1"/>
            </p:cNvSpPr>
            <p:nvPr/>
          </p:nvSpPr>
          <p:spPr bwMode="auto">
            <a:xfrm>
              <a:off x="3216" y="1152"/>
              <a:ext cx="2544" cy="2400"/>
            </a:xfrm>
            <a:prstGeom prst="rect">
              <a:avLst/>
            </a:prstGeom>
            <a:noFill/>
            <a:ln w="12700">
              <a:solidFill>
                <a:schemeClr val="tx1"/>
              </a:solidFill>
              <a:miter lim="800000"/>
              <a:headEnd/>
              <a:tailEnd/>
            </a:ln>
          </p:spPr>
          <p:txBody>
            <a:bodyPr wrap="none" anchor="ctr"/>
            <a:lstStyle/>
            <a:p>
              <a:endParaRPr lang="en-US" sz="1200">
                <a:latin typeface="Arial" charset="0"/>
                <a:cs typeface="Times New Roman" pitchFamily="18" charset="0"/>
              </a:endParaRPr>
            </a:p>
          </p:txBody>
        </p:sp>
      </p:grpSp>
      <p:grpSp>
        <p:nvGrpSpPr>
          <p:cNvPr id="9221" name="Group 9"/>
          <p:cNvGrpSpPr>
            <a:grpSpLocks/>
          </p:cNvGrpSpPr>
          <p:nvPr/>
        </p:nvGrpSpPr>
        <p:grpSpPr bwMode="auto">
          <a:xfrm>
            <a:off x="4994275" y="1143000"/>
            <a:ext cx="3024188" cy="4267200"/>
            <a:chOff x="3408" y="1200"/>
            <a:chExt cx="2064" cy="2688"/>
          </a:xfrm>
        </p:grpSpPr>
        <p:sp>
          <p:nvSpPr>
            <p:cNvPr id="134148" name="Text Box 4"/>
            <p:cNvSpPr txBox="1">
              <a:spLocks noChangeArrowheads="1"/>
            </p:cNvSpPr>
            <p:nvPr/>
          </p:nvSpPr>
          <p:spPr bwMode="auto">
            <a:xfrm>
              <a:off x="3936" y="1200"/>
              <a:ext cx="1536" cy="2501"/>
            </a:xfrm>
            <a:prstGeom prst="rect">
              <a:avLst/>
            </a:prstGeom>
            <a:noFill/>
            <a:ln w="9525">
              <a:noFill/>
              <a:miter lim="800000"/>
              <a:headEnd/>
              <a:tailEnd/>
            </a:ln>
            <a:effectLst/>
          </p:spPr>
          <p:txBody>
            <a:bodyPr>
              <a:spAutoFit/>
            </a:bodyPr>
            <a:lstStyle/>
            <a:p>
              <a:pPr>
                <a:lnSpc>
                  <a:spcPct val="120000"/>
                </a:lnSpc>
                <a:defRPr/>
              </a:pPr>
              <a:r>
                <a:rPr lang="en-US" sz="1400" b="1" u="sng" dirty="0">
                  <a:latin typeface="Arial" pitchFamily="34" charset="0"/>
                  <a:cs typeface="Arial" pitchFamily="34" charset="0"/>
                </a:rPr>
                <a:t>Type of Properties</a:t>
              </a:r>
            </a:p>
            <a:p>
              <a:pPr>
                <a:lnSpc>
                  <a:spcPct val="120000"/>
                </a:lnSpc>
                <a:defRPr/>
              </a:pPr>
              <a:endParaRPr lang="en-US" sz="1400" b="1" u="sng" dirty="0">
                <a:effectLst>
                  <a:outerShdw blurRad="38100" dist="38100" dir="2700000" algn="tl">
                    <a:srgbClr val="C0C0C0"/>
                  </a:outerShdw>
                </a:effectLst>
                <a:latin typeface="Arial" pitchFamily="34" charset="0"/>
                <a:cs typeface="Arial" pitchFamily="34" charset="0"/>
              </a:endParaRPr>
            </a:p>
            <a:p>
              <a:pPr>
                <a:lnSpc>
                  <a:spcPct val="120000"/>
                </a:lnSpc>
                <a:defRPr/>
              </a:pPr>
              <a:endParaRPr lang="en-US" sz="1400" b="1" u="sng" dirty="0">
                <a:effectLst>
                  <a:outerShdw blurRad="38100" dist="38100" dir="2700000" algn="tl">
                    <a:srgbClr val="C0C0C0"/>
                  </a:outerShdw>
                </a:effectLst>
                <a:latin typeface="Arial" pitchFamily="34" charset="0"/>
                <a:cs typeface="Arial" pitchFamily="34" charset="0"/>
              </a:endParaRPr>
            </a:p>
            <a:p>
              <a:pPr>
                <a:lnSpc>
                  <a:spcPct val="120000"/>
                </a:lnSpc>
                <a:defRPr/>
              </a:pPr>
              <a:endParaRPr lang="en-US" sz="1400" b="1" dirty="0">
                <a:latin typeface="Arial" pitchFamily="34" charset="0"/>
                <a:cs typeface="Arial" pitchFamily="34" charset="0"/>
              </a:endParaRPr>
            </a:p>
            <a:p>
              <a:pPr>
                <a:lnSpc>
                  <a:spcPct val="120000"/>
                </a:lnSpc>
                <a:defRPr/>
              </a:pPr>
              <a:r>
                <a:rPr lang="en-US" sz="1400" b="1" dirty="0">
                  <a:latin typeface="Arial" pitchFamily="34" charset="0"/>
                  <a:cs typeface="Arial" pitchFamily="34" charset="0"/>
                </a:rPr>
                <a:t>Commercial space and property</a:t>
              </a:r>
            </a:p>
            <a:p>
              <a:pPr>
                <a:lnSpc>
                  <a:spcPct val="120000"/>
                </a:lnSpc>
                <a:defRPr/>
              </a:pPr>
              <a:endParaRPr lang="en-US" sz="1400" b="1" dirty="0">
                <a:latin typeface="Arial" pitchFamily="34" charset="0"/>
                <a:cs typeface="Arial" pitchFamily="34" charset="0"/>
              </a:endParaRPr>
            </a:p>
            <a:p>
              <a:pPr>
                <a:lnSpc>
                  <a:spcPct val="120000"/>
                </a:lnSpc>
                <a:defRPr/>
              </a:pPr>
              <a:r>
                <a:rPr lang="en-US" sz="1400" b="1" dirty="0">
                  <a:latin typeface="Arial" pitchFamily="34" charset="0"/>
                  <a:cs typeface="Arial" pitchFamily="34" charset="0"/>
                </a:rPr>
                <a:t>Estate management</a:t>
              </a:r>
            </a:p>
            <a:p>
              <a:pPr>
                <a:lnSpc>
                  <a:spcPct val="120000"/>
                </a:lnSpc>
                <a:defRPr/>
              </a:pPr>
              <a:endParaRPr lang="en-US" sz="1400" b="1" dirty="0">
                <a:latin typeface="Arial" pitchFamily="34" charset="0"/>
                <a:cs typeface="Arial" pitchFamily="34" charset="0"/>
              </a:endParaRPr>
            </a:p>
            <a:p>
              <a:pPr>
                <a:lnSpc>
                  <a:spcPct val="120000"/>
                </a:lnSpc>
                <a:defRPr/>
              </a:pPr>
              <a:r>
                <a:rPr lang="en-US" sz="1400" b="1" dirty="0">
                  <a:latin typeface="Arial" pitchFamily="34" charset="0"/>
                  <a:cs typeface="Arial" pitchFamily="34" charset="0"/>
                </a:rPr>
                <a:t>IT Parks</a:t>
              </a:r>
            </a:p>
            <a:p>
              <a:pPr>
                <a:lnSpc>
                  <a:spcPct val="120000"/>
                </a:lnSpc>
                <a:defRPr/>
              </a:pPr>
              <a:endParaRPr lang="en-US" sz="1400" b="1" dirty="0">
                <a:latin typeface="Arial" pitchFamily="34" charset="0"/>
                <a:cs typeface="Arial" pitchFamily="34" charset="0"/>
              </a:endParaRPr>
            </a:p>
            <a:p>
              <a:pPr>
                <a:lnSpc>
                  <a:spcPct val="120000"/>
                </a:lnSpc>
                <a:defRPr/>
              </a:pPr>
              <a:r>
                <a:rPr lang="en-US" sz="1400" b="1" dirty="0">
                  <a:latin typeface="Arial" pitchFamily="34" charset="0"/>
                  <a:cs typeface="Arial" pitchFamily="34" charset="0"/>
                </a:rPr>
                <a:t>Township Management</a:t>
              </a:r>
            </a:p>
            <a:p>
              <a:pPr>
                <a:lnSpc>
                  <a:spcPct val="120000"/>
                </a:lnSpc>
                <a:defRPr/>
              </a:pPr>
              <a:endParaRPr lang="en-US" sz="1400" b="1" dirty="0">
                <a:latin typeface="Arial" pitchFamily="34" charset="0"/>
                <a:cs typeface="Arial" pitchFamily="34" charset="0"/>
              </a:endParaRPr>
            </a:p>
            <a:p>
              <a:pPr>
                <a:lnSpc>
                  <a:spcPct val="120000"/>
                </a:lnSpc>
                <a:defRPr/>
              </a:pPr>
              <a:r>
                <a:rPr lang="en-US" sz="1400" b="1" dirty="0">
                  <a:latin typeface="Arial" pitchFamily="34" charset="0"/>
                  <a:cs typeface="Arial" pitchFamily="34" charset="0"/>
                </a:rPr>
                <a:t>Residential</a:t>
              </a:r>
            </a:p>
            <a:p>
              <a:pPr>
                <a:lnSpc>
                  <a:spcPct val="120000"/>
                </a:lnSpc>
                <a:defRPr/>
              </a:pPr>
              <a:endParaRPr lang="en-US" sz="1400" b="1" dirty="0">
                <a:latin typeface="Arial" pitchFamily="34" charset="0"/>
                <a:cs typeface="Arial" pitchFamily="34" charset="0"/>
              </a:endParaRPr>
            </a:p>
          </p:txBody>
        </p:sp>
        <p:sp>
          <p:nvSpPr>
            <p:cNvPr id="9224" name="AutoShape 12"/>
            <p:cNvSpPr>
              <a:spLocks/>
            </p:cNvSpPr>
            <p:nvPr/>
          </p:nvSpPr>
          <p:spPr bwMode="auto">
            <a:xfrm>
              <a:off x="3408" y="1306"/>
              <a:ext cx="484" cy="2582"/>
            </a:xfrm>
            <a:prstGeom prst="rightBrace">
              <a:avLst>
                <a:gd name="adj1" fmla="val 44456"/>
                <a:gd name="adj2" fmla="val 50644"/>
              </a:avLst>
            </a:prstGeom>
            <a:noFill/>
            <a:ln w="9525">
              <a:solidFill>
                <a:schemeClr val="tx1"/>
              </a:solidFill>
              <a:round/>
              <a:headEnd/>
              <a:tailEnd/>
            </a:ln>
          </p:spPr>
          <p:txBody>
            <a:bodyPr wrap="none" anchor="ctr"/>
            <a:lstStyle/>
            <a:p>
              <a:pPr>
                <a:lnSpc>
                  <a:spcPct val="120000"/>
                </a:lnSpc>
              </a:pPr>
              <a:endParaRPr lang="en-US" sz="1200">
                <a:latin typeface="Book Antiqua" pitchFamily="18" charset="0"/>
                <a:cs typeface="Times New Roman" pitchFamily="18" charset="0"/>
              </a:endParaRPr>
            </a:p>
          </p:txBody>
        </p:sp>
        <p:sp>
          <p:nvSpPr>
            <p:cNvPr id="9225" name="Line 13"/>
            <p:cNvSpPr>
              <a:spLocks noChangeShapeType="1"/>
            </p:cNvSpPr>
            <p:nvPr/>
          </p:nvSpPr>
          <p:spPr bwMode="auto">
            <a:xfrm>
              <a:off x="4416" y="1440"/>
              <a:ext cx="0" cy="288"/>
            </a:xfrm>
            <a:prstGeom prst="line">
              <a:avLst/>
            </a:prstGeom>
            <a:noFill/>
            <a:ln w="38100">
              <a:solidFill>
                <a:schemeClr val="tx1"/>
              </a:solidFill>
              <a:round/>
              <a:headEnd/>
              <a:tailEnd type="triangle" w="med" len="med"/>
            </a:ln>
          </p:spPr>
          <p:txBody>
            <a:bodyPr/>
            <a:lstStyle/>
            <a:p>
              <a:endParaRPr lang="en-US"/>
            </a:p>
          </p:txBody>
        </p:sp>
      </p:grpSp>
      <p:sp>
        <p:nvSpPr>
          <p:cNvPr id="9222" name="Text Box 15"/>
          <p:cNvSpPr txBox="1">
            <a:spLocks noChangeArrowheads="1"/>
          </p:cNvSpPr>
          <p:nvPr/>
        </p:nvSpPr>
        <p:spPr bwMode="auto">
          <a:xfrm>
            <a:off x="457200" y="1524000"/>
            <a:ext cx="4038600" cy="528638"/>
          </a:xfrm>
          <a:prstGeom prst="rect">
            <a:avLst/>
          </a:prstGeom>
          <a:noFill/>
          <a:ln w="9525">
            <a:solidFill>
              <a:srgbClr val="000000"/>
            </a:solidFill>
            <a:miter lim="800000"/>
            <a:headEnd/>
            <a:tailEnd/>
          </a:ln>
        </p:spPr>
        <p:txBody>
          <a:bodyPr/>
          <a:lstStyle/>
          <a:p>
            <a:pPr algn="ctr" eaLnBrk="0" hangingPunct="0"/>
            <a:r>
              <a:rPr lang="en-US" sz="1600" b="1">
                <a:latin typeface="Arial" charset="0"/>
              </a:rPr>
              <a:t>Facility Management Services </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228600"/>
            <a:ext cx="8001000" cy="835025"/>
          </a:xfrm>
        </p:spPr>
        <p:txBody>
          <a:bodyPr/>
          <a:lstStyle/>
          <a:p>
            <a:pPr eaLnBrk="1" hangingPunct="1"/>
            <a:r>
              <a:rPr lang="en-US" sz="4600" dirty="0" smtClean="0"/>
              <a:t>FM Scope of Services</a:t>
            </a:r>
          </a:p>
        </p:txBody>
      </p:sp>
      <p:sp>
        <p:nvSpPr>
          <p:cNvPr id="10243" name="Text Box 3"/>
          <p:cNvSpPr txBox="1">
            <a:spLocks noChangeArrowheads="1"/>
          </p:cNvSpPr>
          <p:nvPr/>
        </p:nvSpPr>
        <p:spPr bwMode="auto">
          <a:xfrm>
            <a:off x="3200400" y="2971800"/>
            <a:ext cx="3062288" cy="396875"/>
          </a:xfrm>
          <a:prstGeom prst="rect">
            <a:avLst/>
          </a:prstGeom>
          <a:noFill/>
          <a:ln w="9525">
            <a:noFill/>
            <a:miter lim="800000"/>
            <a:headEnd/>
            <a:tailEnd/>
          </a:ln>
        </p:spPr>
        <p:txBody>
          <a:bodyPr wrap="none">
            <a:spAutoFit/>
          </a:bodyPr>
          <a:lstStyle/>
          <a:p>
            <a:r>
              <a:rPr lang="en-US" sz="2000" b="1" u="sng">
                <a:latin typeface="Arial" charset="0"/>
                <a:cs typeface="Times New Roman" pitchFamily="18" charset="0"/>
              </a:rPr>
              <a:t>Environmental Services</a:t>
            </a:r>
          </a:p>
        </p:txBody>
      </p:sp>
      <p:sp>
        <p:nvSpPr>
          <p:cNvPr id="10244" name="Text Box 4"/>
          <p:cNvSpPr txBox="1">
            <a:spLocks noChangeArrowheads="1"/>
          </p:cNvSpPr>
          <p:nvPr/>
        </p:nvSpPr>
        <p:spPr bwMode="auto">
          <a:xfrm>
            <a:off x="4572000" y="3657600"/>
            <a:ext cx="2532063" cy="2590800"/>
          </a:xfrm>
          <a:prstGeom prst="rect">
            <a:avLst/>
          </a:prstGeom>
          <a:noFill/>
          <a:ln w="12700">
            <a:noFill/>
            <a:miter lim="800000"/>
            <a:headEnd/>
            <a:tailEnd/>
          </a:ln>
        </p:spPr>
        <p:txBody>
          <a:bodyPr/>
          <a:lstStyle/>
          <a:p>
            <a:pPr marL="280988" indent="-280988">
              <a:spcBef>
                <a:spcPct val="20000"/>
              </a:spcBef>
              <a:buFont typeface="Arial" charset="0"/>
              <a:buChar char="•"/>
            </a:pPr>
            <a:r>
              <a:rPr lang="en-US">
                <a:latin typeface="Arial" charset="0"/>
                <a:cs typeface="Times New Roman" pitchFamily="18" charset="0"/>
              </a:rPr>
              <a:t>Pantry Services</a:t>
            </a:r>
          </a:p>
          <a:p>
            <a:pPr marL="280988" indent="-280988">
              <a:spcBef>
                <a:spcPct val="20000"/>
              </a:spcBef>
              <a:buFont typeface="Arial" charset="0"/>
              <a:buChar char="•"/>
            </a:pPr>
            <a:r>
              <a:rPr lang="en-US">
                <a:latin typeface="Arial" charset="0"/>
                <a:cs typeface="Times New Roman" pitchFamily="18" charset="0"/>
              </a:rPr>
              <a:t>Carpet &amp; Chair Shampooing</a:t>
            </a:r>
          </a:p>
          <a:p>
            <a:pPr marL="280988" indent="-280988">
              <a:spcBef>
                <a:spcPct val="20000"/>
              </a:spcBef>
              <a:buFont typeface="Arial" charset="0"/>
              <a:buChar char="•"/>
            </a:pPr>
            <a:endParaRPr lang="en-US">
              <a:latin typeface="Arial" charset="0"/>
              <a:cs typeface="Times New Roman" pitchFamily="18" charset="0"/>
            </a:endParaRPr>
          </a:p>
          <a:p>
            <a:pPr marL="280988" indent="-280988">
              <a:spcBef>
                <a:spcPct val="20000"/>
              </a:spcBef>
            </a:pPr>
            <a:endParaRPr lang="en-US">
              <a:latin typeface="Arial" charset="0"/>
              <a:cs typeface="Times New Roman" pitchFamily="18" charset="0"/>
            </a:endParaRPr>
          </a:p>
        </p:txBody>
      </p:sp>
      <p:sp>
        <p:nvSpPr>
          <p:cNvPr id="10245" name="Rectangle 5" descr="Envrmntl Svcs Collage copy"/>
          <p:cNvSpPr>
            <a:spLocks noChangeArrowheads="1"/>
          </p:cNvSpPr>
          <p:nvPr/>
        </p:nvSpPr>
        <p:spPr bwMode="auto">
          <a:xfrm>
            <a:off x="1905000" y="1066800"/>
            <a:ext cx="5321300" cy="1828800"/>
          </a:xfrm>
          <a:prstGeom prst="rect">
            <a:avLst/>
          </a:prstGeom>
          <a:blipFill dpi="0" rotWithShape="0">
            <a:blip r:embed="rId2"/>
            <a:srcRect/>
            <a:stretch>
              <a:fillRect/>
            </a:stretch>
          </a:blipFill>
          <a:ln w="9525">
            <a:solidFill>
              <a:schemeClr val="tx1"/>
            </a:solidFill>
            <a:miter lim="800000"/>
            <a:headEnd/>
            <a:tailEnd/>
          </a:ln>
        </p:spPr>
        <p:txBody>
          <a:bodyPr wrap="none" anchor="ctr"/>
          <a:lstStyle/>
          <a:p>
            <a:endParaRPr lang="en-US" sz="1200">
              <a:latin typeface="Arial" charset="0"/>
              <a:cs typeface="Times New Roman" pitchFamily="18" charset="0"/>
            </a:endParaRPr>
          </a:p>
        </p:txBody>
      </p:sp>
      <p:sp>
        <p:nvSpPr>
          <p:cNvPr id="10246" name="Rectangle 6" descr="Environmental Collage copy"/>
          <p:cNvSpPr>
            <a:spLocks noChangeArrowheads="1"/>
          </p:cNvSpPr>
          <p:nvPr/>
        </p:nvSpPr>
        <p:spPr bwMode="auto">
          <a:xfrm>
            <a:off x="0" y="1066800"/>
            <a:ext cx="1905000" cy="4572000"/>
          </a:xfrm>
          <a:prstGeom prst="rect">
            <a:avLst/>
          </a:prstGeom>
          <a:blipFill dpi="0" rotWithShape="0">
            <a:blip r:embed="rId3"/>
            <a:srcRect/>
            <a:stretch>
              <a:fillRect/>
            </a:stretch>
          </a:blipFill>
          <a:ln w="9525">
            <a:solidFill>
              <a:schemeClr val="tx1"/>
            </a:solidFill>
            <a:miter lim="800000"/>
            <a:headEnd/>
            <a:tailEnd/>
          </a:ln>
        </p:spPr>
        <p:txBody>
          <a:bodyPr wrap="none" anchor="ctr"/>
          <a:lstStyle/>
          <a:p>
            <a:endParaRPr lang="en-US" sz="1200">
              <a:latin typeface="Arial" charset="0"/>
              <a:cs typeface="Times New Roman" pitchFamily="18" charset="0"/>
            </a:endParaRPr>
          </a:p>
        </p:txBody>
      </p:sp>
      <p:sp>
        <p:nvSpPr>
          <p:cNvPr id="10247" name="Rectangle 7" descr="Pest Control 2"/>
          <p:cNvSpPr>
            <a:spLocks noChangeArrowheads="1"/>
          </p:cNvSpPr>
          <p:nvPr/>
        </p:nvSpPr>
        <p:spPr bwMode="auto">
          <a:xfrm>
            <a:off x="7239000" y="990600"/>
            <a:ext cx="1905000" cy="2403475"/>
          </a:xfrm>
          <a:prstGeom prst="rect">
            <a:avLst/>
          </a:prstGeom>
          <a:blipFill dpi="0" rotWithShape="0">
            <a:blip r:embed="rId4"/>
            <a:srcRect/>
            <a:stretch>
              <a:fillRect/>
            </a:stretch>
          </a:blipFill>
          <a:ln w="9525">
            <a:solidFill>
              <a:schemeClr val="tx1"/>
            </a:solidFill>
            <a:miter lim="800000"/>
            <a:headEnd/>
            <a:tailEnd/>
          </a:ln>
        </p:spPr>
        <p:txBody>
          <a:bodyPr wrap="none" anchor="ctr"/>
          <a:lstStyle/>
          <a:p>
            <a:endParaRPr lang="en-US" sz="1200">
              <a:latin typeface="Arial" charset="0"/>
              <a:cs typeface="Times New Roman" pitchFamily="18" charset="0"/>
            </a:endParaRPr>
          </a:p>
        </p:txBody>
      </p:sp>
      <p:sp>
        <p:nvSpPr>
          <p:cNvPr id="10248" name="Text Box 9"/>
          <p:cNvSpPr txBox="1">
            <a:spLocks noChangeArrowheads="1"/>
          </p:cNvSpPr>
          <p:nvPr/>
        </p:nvSpPr>
        <p:spPr bwMode="auto">
          <a:xfrm>
            <a:off x="1981200" y="3581400"/>
            <a:ext cx="2462213" cy="2974975"/>
          </a:xfrm>
          <a:prstGeom prst="rect">
            <a:avLst/>
          </a:prstGeom>
          <a:noFill/>
          <a:ln w="12700">
            <a:noFill/>
            <a:miter lim="800000"/>
            <a:headEnd/>
            <a:tailEnd/>
          </a:ln>
        </p:spPr>
        <p:txBody>
          <a:bodyPr/>
          <a:lstStyle/>
          <a:p>
            <a:pPr marL="280988" indent="-280988">
              <a:spcBef>
                <a:spcPct val="20000"/>
              </a:spcBef>
              <a:buFontTx/>
              <a:buChar char="•"/>
            </a:pPr>
            <a:r>
              <a:rPr lang="en-US">
                <a:latin typeface="Arial" charset="0"/>
                <a:cs typeface="Times New Roman" pitchFamily="18" charset="0"/>
              </a:rPr>
              <a:t>Housekeeping</a:t>
            </a:r>
          </a:p>
          <a:p>
            <a:pPr marL="280988" indent="-280988">
              <a:spcBef>
                <a:spcPct val="20000"/>
              </a:spcBef>
              <a:buFontTx/>
              <a:buChar char="•"/>
            </a:pPr>
            <a:endParaRPr lang="en-US">
              <a:latin typeface="Arial" charset="0"/>
              <a:cs typeface="Times New Roman" pitchFamily="18" charset="0"/>
            </a:endParaRPr>
          </a:p>
          <a:p>
            <a:pPr marL="280988" indent="-280988">
              <a:spcBef>
                <a:spcPct val="20000"/>
              </a:spcBef>
              <a:buFontTx/>
              <a:buChar char="•"/>
            </a:pPr>
            <a:r>
              <a:rPr lang="en-US">
                <a:latin typeface="Arial" charset="0"/>
                <a:cs typeface="Times New Roman" pitchFamily="18" charset="0"/>
              </a:rPr>
              <a:t>Pest Control</a:t>
            </a:r>
          </a:p>
          <a:p>
            <a:pPr marL="280988" indent="-280988">
              <a:spcBef>
                <a:spcPct val="20000"/>
              </a:spcBef>
              <a:buFontTx/>
              <a:buChar char="•"/>
            </a:pPr>
            <a:endParaRPr lang="en-US">
              <a:latin typeface="Arial" charset="0"/>
              <a:cs typeface="Times New Roman" pitchFamily="18" charset="0"/>
            </a:endParaRPr>
          </a:p>
          <a:p>
            <a:pPr marL="280988" indent="-280988">
              <a:spcBef>
                <a:spcPct val="20000"/>
              </a:spcBef>
              <a:buFontTx/>
              <a:buChar char="•"/>
            </a:pPr>
            <a:r>
              <a:rPr lang="en-US">
                <a:latin typeface="Arial" charset="0"/>
                <a:cs typeface="Times New Roman" pitchFamily="18" charset="0"/>
              </a:rPr>
              <a:t>Facade Management</a:t>
            </a:r>
          </a:p>
        </p:txBody>
      </p:sp>
      <p:pic>
        <p:nvPicPr>
          <p:cNvPr id="10249" name="Picture 1" descr="Carpets and chairs Cleaning"/>
          <p:cNvPicPr>
            <a:picLocks noChangeAspect="1" noChangeArrowheads="1"/>
          </p:cNvPicPr>
          <p:nvPr/>
        </p:nvPicPr>
        <p:blipFill>
          <a:blip r:embed="rId5"/>
          <a:srcRect/>
          <a:stretch>
            <a:fillRect/>
          </a:stretch>
        </p:blipFill>
        <p:spPr bwMode="auto">
          <a:xfrm>
            <a:off x="6705600" y="3581400"/>
            <a:ext cx="2438400" cy="1752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6"/>
          <p:cNvSpPr>
            <a:spLocks noChangeShapeType="1"/>
          </p:cNvSpPr>
          <p:nvPr/>
        </p:nvSpPr>
        <p:spPr bwMode="auto">
          <a:xfrm>
            <a:off x="990600" y="1219200"/>
            <a:ext cx="0" cy="2171700"/>
          </a:xfrm>
          <a:prstGeom prst="line">
            <a:avLst/>
          </a:prstGeom>
          <a:noFill/>
          <a:ln w="9525">
            <a:solidFill>
              <a:srgbClr val="000000"/>
            </a:solidFill>
            <a:round/>
            <a:headEnd/>
            <a:tailEnd type="triangle" w="med" len="med"/>
          </a:ln>
        </p:spPr>
        <p:txBody>
          <a:bodyPr/>
          <a:lstStyle/>
          <a:p>
            <a:endParaRPr lang="en-US"/>
          </a:p>
        </p:txBody>
      </p:sp>
      <p:sp>
        <p:nvSpPr>
          <p:cNvPr id="11267" name="Rectangle 7"/>
          <p:cNvSpPr>
            <a:spLocks noChangeArrowheads="1"/>
          </p:cNvSpPr>
          <p:nvPr/>
        </p:nvSpPr>
        <p:spPr bwMode="auto">
          <a:xfrm>
            <a:off x="4343400" y="1371600"/>
            <a:ext cx="4648200" cy="830263"/>
          </a:xfrm>
          <a:prstGeom prst="rect">
            <a:avLst/>
          </a:prstGeom>
          <a:noFill/>
          <a:ln w="9525">
            <a:noFill/>
            <a:miter lim="800000"/>
            <a:headEnd/>
            <a:tailEnd/>
          </a:ln>
        </p:spPr>
        <p:txBody>
          <a:bodyPr anchor="ctr">
            <a:spAutoFit/>
          </a:bodyPr>
          <a:lstStyle/>
          <a:p>
            <a:pPr eaLnBrk="0" hangingPunct="0"/>
            <a:r>
              <a:rPr lang="en-US" sz="1200" b="1" u="sng">
                <a:solidFill>
                  <a:srgbClr val="000000"/>
                </a:solidFill>
                <a:cs typeface="Times New Roman" pitchFamily="18" charset="0"/>
              </a:rPr>
              <a:t>  </a:t>
            </a:r>
            <a:endParaRPr lang="en-US" sz="800" b="1" u="sng">
              <a:solidFill>
                <a:srgbClr val="000000"/>
              </a:solidFill>
              <a:cs typeface="Times New Roman" pitchFamily="18" charset="0"/>
            </a:endParaRPr>
          </a:p>
          <a:p>
            <a:pPr eaLnBrk="0" hangingPunct="0"/>
            <a:r>
              <a:rPr lang="en-US" b="1" u="sng">
                <a:solidFill>
                  <a:srgbClr val="000000"/>
                </a:solidFill>
                <a:latin typeface="Arial" charset="0"/>
              </a:rPr>
              <a:t>House Executives</a:t>
            </a:r>
            <a:r>
              <a:rPr lang="en-US">
                <a:solidFill>
                  <a:srgbClr val="000000"/>
                </a:solidFill>
                <a:latin typeface="Arial" charset="0"/>
              </a:rPr>
              <a:t> –</a:t>
            </a:r>
            <a:r>
              <a:rPr lang="en-US" b="1">
                <a:solidFill>
                  <a:srgbClr val="000000"/>
                </a:solidFill>
                <a:latin typeface="Arial" charset="0"/>
              </a:rPr>
              <a:t> Offices &amp;   Factories </a:t>
            </a:r>
            <a:endParaRPr lang="en-US">
              <a:latin typeface="Arial" charset="0"/>
            </a:endParaRPr>
          </a:p>
          <a:p>
            <a:pPr eaLnBrk="0" hangingPunct="0"/>
            <a:endParaRPr lang="en-US"/>
          </a:p>
        </p:txBody>
      </p:sp>
      <p:sp>
        <p:nvSpPr>
          <p:cNvPr id="11268" name="Rectangle 8"/>
          <p:cNvSpPr>
            <a:spLocks noChangeArrowheads="1"/>
          </p:cNvSpPr>
          <p:nvPr/>
        </p:nvSpPr>
        <p:spPr bwMode="auto">
          <a:xfrm>
            <a:off x="228600" y="3657600"/>
            <a:ext cx="3505200" cy="2708275"/>
          </a:xfrm>
          <a:prstGeom prst="rect">
            <a:avLst/>
          </a:prstGeom>
          <a:noFill/>
          <a:ln w="9525">
            <a:noFill/>
            <a:miter lim="800000"/>
            <a:headEnd/>
            <a:tailEnd/>
          </a:ln>
        </p:spPr>
        <p:txBody>
          <a:bodyPr anchor="ctr">
            <a:spAutoFit/>
          </a:bodyPr>
          <a:lstStyle/>
          <a:p>
            <a:pPr eaLnBrk="0" hangingPunct="0">
              <a:tabLst>
                <a:tab pos="2971800" algn="l"/>
              </a:tabLst>
            </a:pPr>
            <a:endParaRPr lang="en-US" sz="800"/>
          </a:p>
          <a:p>
            <a:pPr eaLnBrk="0" hangingPunct="0">
              <a:tabLst>
                <a:tab pos="2971800" algn="l"/>
              </a:tabLst>
            </a:pPr>
            <a:r>
              <a:rPr lang="en-US" sz="1600" b="1" u="sng">
                <a:solidFill>
                  <a:srgbClr val="000000"/>
                </a:solidFill>
                <a:latin typeface="Arial" charset="0"/>
              </a:rPr>
              <a:t>Housekeeping</a:t>
            </a:r>
            <a:r>
              <a:rPr lang="en-US" sz="1600" b="1">
                <a:solidFill>
                  <a:srgbClr val="000000"/>
                </a:solidFill>
                <a:latin typeface="Arial" charset="0"/>
              </a:rPr>
              <a:t>		</a:t>
            </a:r>
            <a:endParaRPr lang="en-US" sz="1600">
              <a:latin typeface="Arial" charset="0"/>
            </a:endParaRPr>
          </a:p>
          <a:p>
            <a:pPr eaLnBrk="0" hangingPunct="0">
              <a:tabLst>
                <a:tab pos="2971800" algn="l"/>
              </a:tabLst>
            </a:pPr>
            <a:r>
              <a:rPr lang="en-US" sz="1600">
                <a:solidFill>
                  <a:srgbClr val="000000"/>
                </a:solidFill>
                <a:latin typeface="Arial" charset="0"/>
              </a:rPr>
              <a:t>1.  Ensure all jobs done as per Schedule.</a:t>
            </a:r>
            <a:endParaRPr lang="en-US" sz="1600">
              <a:latin typeface="Arial" charset="0"/>
            </a:endParaRPr>
          </a:p>
          <a:p>
            <a:pPr eaLnBrk="0" hangingPunct="0">
              <a:tabLst>
                <a:tab pos="2971800" algn="l"/>
              </a:tabLst>
            </a:pPr>
            <a:r>
              <a:rPr lang="en-US" sz="1600">
                <a:solidFill>
                  <a:srgbClr val="000000"/>
                </a:solidFill>
                <a:latin typeface="Arial" charset="0"/>
              </a:rPr>
              <a:t>2.  Ensure that weekly jobs are undertaken.</a:t>
            </a:r>
            <a:endParaRPr lang="en-US" sz="1600">
              <a:latin typeface="Arial" charset="0"/>
            </a:endParaRPr>
          </a:p>
          <a:p>
            <a:pPr eaLnBrk="0" hangingPunct="0">
              <a:tabLst>
                <a:tab pos="2971800" algn="l"/>
              </a:tabLst>
            </a:pPr>
            <a:r>
              <a:rPr lang="en-US" sz="1600">
                <a:solidFill>
                  <a:srgbClr val="000000"/>
                </a:solidFill>
                <a:latin typeface="Arial" charset="0"/>
              </a:rPr>
              <a:t>3.  Ensure Spot cleaning and Dry Cleaning of Carpets, Sofas and Chairs.</a:t>
            </a:r>
            <a:endParaRPr lang="en-US" sz="1600">
              <a:latin typeface="Arial" charset="0"/>
            </a:endParaRPr>
          </a:p>
          <a:p>
            <a:pPr eaLnBrk="0" hangingPunct="0">
              <a:tabLst>
                <a:tab pos="2971800" algn="l"/>
              </a:tabLst>
            </a:pPr>
            <a:endParaRPr lang="en-US"/>
          </a:p>
        </p:txBody>
      </p:sp>
      <p:sp>
        <p:nvSpPr>
          <p:cNvPr id="11269" name="Rectangle 9"/>
          <p:cNvSpPr>
            <a:spLocks noChangeArrowheads="1"/>
          </p:cNvSpPr>
          <p:nvPr/>
        </p:nvSpPr>
        <p:spPr bwMode="auto">
          <a:xfrm>
            <a:off x="4343400" y="2133600"/>
            <a:ext cx="4572000" cy="3416300"/>
          </a:xfrm>
          <a:prstGeom prst="rect">
            <a:avLst/>
          </a:prstGeom>
          <a:noFill/>
          <a:ln w="9525">
            <a:noFill/>
            <a:miter lim="800000"/>
            <a:headEnd/>
            <a:tailEnd/>
          </a:ln>
        </p:spPr>
        <p:txBody>
          <a:bodyPr>
            <a:spAutoFit/>
          </a:bodyPr>
          <a:lstStyle/>
          <a:p>
            <a:pPr eaLnBrk="0" hangingPunct="0">
              <a:tabLst>
                <a:tab pos="2971800" algn="l"/>
              </a:tabLst>
            </a:pPr>
            <a:r>
              <a:rPr lang="en-US">
                <a:solidFill>
                  <a:srgbClr val="000000"/>
                </a:solidFill>
                <a:latin typeface="Arial" charset="0"/>
              </a:rPr>
              <a:t>Over  all  in  Charge </a:t>
            </a:r>
            <a:endParaRPr lang="en-US" sz="1400">
              <a:latin typeface="Arial" charset="0"/>
            </a:endParaRPr>
          </a:p>
          <a:p>
            <a:pPr eaLnBrk="0" hangingPunct="0">
              <a:buFontTx/>
              <a:buChar char="•"/>
              <a:tabLst>
                <a:tab pos="2971800" algn="l"/>
              </a:tabLst>
            </a:pPr>
            <a:r>
              <a:rPr lang="en-US">
                <a:solidFill>
                  <a:srgbClr val="000000"/>
                </a:solidFill>
                <a:latin typeface="Arial" charset="0"/>
              </a:rPr>
              <a:t>Coord  activity  of  all  Facilities &amp;  Supervisors </a:t>
            </a:r>
            <a:endParaRPr lang="en-US" sz="1400">
              <a:latin typeface="Arial" charset="0"/>
            </a:endParaRPr>
          </a:p>
          <a:p>
            <a:pPr eaLnBrk="0" hangingPunct="0">
              <a:buFontTx/>
              <a:buChar char="•"/>
              <a:tabLst>
                <a:tab pos="2971800" algn="l"/>
              </a:tabLst>
            </a:pPr>
            <a:r>
              <a:rPr lang="en-US">
                <a:solidFill>
                  <a:srgbClr val="000000"/>
                </a:solidFill>
                <a:latin typeface="Arial" charset="0"/>
              </a:rPr>
              <a:t>Coord  with  Management Daily</a:t>
            </a:r>
            <a:endParaRPr lang="en-US" sz="1400">
              <a:latin typeface="Arial" charset="0"/>
            </a:endParaRPr>
          </a:p>
          <a:p>
            <a:pPr eaLnBrk="0" hangingPunct="0">
              <a:buFontTx/>
              <a:buChar char="•"/>
              <a:tabLst>
                <a:tab pos="2971800" algn="l"/>
              </a:tabLst>
            </a:pPr>
            <a:r>
              <a:rPr lang="en-US">
                <a:solidFill>
                  <a:srgbClr val="000000"/>
                </a:solidFill>
                <a:latin typeface="Arial" charset="0"/>
              </a:rPr>
              <a:t>Ensure Daily, Weekly, Monthly Schedule executed of all Facilities.</a:t>
            </a:r>
            <a:endParaRPr lang="en-US" sz="1400">
              <a:latin typeface="Arial" charset="0"/>
            </a:endParaRPr>
          </a:p>
          <a:p>
            <a:pPr eaLnBrk="0" hangingPunct="0">
              <a:buFontTx/>
              <a:buChar char="•"/>
              <a:tabLst>
                <a:tab pos="2971800" algn="l"/>
              </a:tabLst>
            </a:pPr>
            <a:r>
              <a:rPr lang="en-US">
                <a:solidFill>
                  <a:srgbClr val="000000"/>
                </a:solidFill>
                <a:latin typeface="Arial" charset="0"/>
              </a:rPr>
              <a:t>Coord daily Waste management.</a:t>
            </a:r>
            <a:endParaRPr lang="en-US" sz="1400">
              <a:latin typeface="Arial" charset="0"/>
            </a:endParaRPr>
          </a:p>
          <a:p>
            <a:pPr eaLnBrk="0" hangingPunct="0">
              <a:buFontTx/>
              <a:buChar char="•"/>
              <a:tabLst>
                <a:tab pos="2971800" algn="l"/>
              </a:tabLst>
            </a:pPr>
            <a:r>
              <a:rPr lang="en-US">
                <a:solidFill>
                  <a:srgbClr val="000000"/>
                </a:solidFill>
                <a:latin typeface="Arial" charset="0"/>
              </a:rPr>
              <a:t>Conduct Daily Work Audit of all facility as per detailed work schedule. </a:t>
            </a:r>
            <a:endParaRPr lang="en-US" sz="1400">
              <a:latin typeface="Arial" charset="0"/>
            </a:endParaRPr>
          </a:p>
          <a:p>
            <a:pPr eaLnBrk="0" hangingPunct="0">
              <a:buFontTx/>
              <a:buChar char="•"/>
              <a:tabLst>
                <a:tab pos="2971800" algn="l"/>
              </a:tabLst>
            </a:pPr>
            <a:r>
              <a:rPr lang="en-US">
                <a:solidFill>
                  <a:srgbClr val="000000"/>
                </a:solidFill>
                <a:latin typeface="Arial" charset="0"/>
              </a:rPr>
              <a:t>Cood  work  of  Plumbers , Electricians for Offices  Residential  Homes , Condominiums </a:t>
            </a:r>
            <a:endParaRPr lang="en-US">
              <a:latin typeface="Arial" charset="0"/>
            </a:endParaRPr>
          </a:p>
        </p:txBody>
      </p:sp>
      <p:sp>
        <p:nvSpPr>
          <p:cNvPr id="11270" name="Rectangle 10"/>
          <p:cNvSpPr>
            <a:spLocks noChangeArrowheads="1"/>
          </p:cNvSpPr>
          <p:nvPr/>
        </p:nvSpPr>
        <p:spPr bwMode="auto">
          <a:xfrm>
            <a:off x="2895600" y="990600"/>
            <a:ext cx="1797050" cy="369888"/>
          </a:xfrm>
          <a:prstGeom prst="rect">
            <a:avLst/>
          </a:prstGeom>
          <a:noFill/>
          <a:ln w="9525">
            <a:noFill/>
            <a:miter lim="800000"/>
            <a:headEnd/>
            <a:tailEnd/>
          </a:ln>
        </p:spPr>
        <p:txBody>
          <a:bodyPr>
            <a:spAutoFit/>
          </a:bodyPr>
          <a:lstStyle/>
          <a:p>
            <a:r>
              <a:rPr lang="en-US" b="1">
                <a:solidFill>
                  <a:srgbClr val="000000"/>
                </a:solidFill>
                <a:cs typeface="Times New Roman" pitchFamily="18" charset="0"/>
              </a:rPr>
              <a:t> </a:t>
            </a:r>
            <a:endParaRPr lang="en-US"/>
          </a:p>
        </p:txBody>
      </p:sp>
      <p:sp>
        <p:nvSpPr>
          <p:cNvPr id="11271" name="Rectangle 9"/>
          <p:cNvSpPr>
            <a:spLocks noChangeArrowheads="1"/>
          </p:cNvSpPr>
          <p:nvPr/>
        </p:nvSpPr>
        <p:spPr bwMode="auto">
          <a:xfrm>
            <a:off x="762000" y="914400"/>
            <a:ext cx="7924800" cy="461963"/>
          </a:xfrm>
          <a:prstGeom prst="rect">
            <a:avLst/>
          </a:prstGeom>
          <a:noFill/>
          <a:ln w="9525">
            <a:noFill/>
            <a:miter lim="800000"/>
            <a:headEnd/>
            <a:tailEnd/>
          </a:ln>
        </p:spPr>
        <p:txBody>
          <a:bodyPr anchor="ctr">
            <a:spAutoFit/>
          </a:bodyPr>
          <a:lstStyle/>
          <a:p>
            <a:pPr algn="ctr" eaLnBrk="0" hangingPunct="0"/>
            <a:r>
              <a:rPr lang="en-US" sz="2400" b="1" u="sng">
                <a:solidFill>
                  <a:srgbClr val="000000"/>
                </a:solidFill>
                <a:latin typeface="Arial" charset="0"/>
              </a:rPr>
              <a:t>Facilities Mgt Org   and Brief Responsibilities</a:t>
            </a:r>
            <a:endParaRPr lang="en-US" sz="2400">
              <a:latin typeface="Arial" charset="0"/>
            </a:endParaRPr>
          </a:p>
        </p:txBody>
      </p:sp>
      <p:sp>
        <p:nvSpPr>
          <p:cNvPr id="11272" name="Rectangle 10"/>
          <p:cNvSpPr>
            <a:spLocks noChangeArrowheads="1"/>
          </p:cNvSpPr>
          <p:nvPr/>
        </p:nvSpPr>
        <p:spPr bwMode="auto">
          <a:xfrm>
            <a:off x="3962400" y="5791200"/>
            <a:ext cx="4953000" cy="646113"/>
          </a:xfrm>
          <a:prstGeom prst="rect">
            <a:avLst/>
          </a:prstGeom>
          <a:noFill/>
          <a:ln w="9525">
            <a:noFill/>
            <a:miter lim="800000"/>
            <a:headEnd/>
            <a:tailEnd/>
          </a:ln>
        </p:spPr>
        <p:txBody>
          <a:bodyPr anchor="ctr">
            <a:spAutoFit/>
          </a:bodyPr>
          <a:lstStyle/>
          <a:p>
            <a:pPr eaLnBrk="0" hangingPunct="0"/>
            <a:r>
              <a:rPr lang="en-US" b="1">
                <a:solidFill>
                  <a:srgbClr val="000000"/>
                </a:solidFill>
                <a:latin typeface="Arial" charset="0"/>
              </a:rPr>
              <a:t>Internal Performance Monitoring by Internal Auditors from JSMC</a:t>
            </a:r>
            <a:endParaRPr lang="en-US">
              <a:latin typeface="Arial" charset="0"/>
            </a:endParaRPr>
          </a:p>
        </p:txBody>
      </p:sp>
      <p:cxnSp>
        <p:nvCxnSpPr>
          <p:cNvPr id="11273" name="AutoShape 11"/>
          <p:cNvCxnSpPr>
            <a:cxnSpLocks noChangeShapeType="1"/>
          </p:cNvCxnSpPr>
          <p:nvPr/>
        </p:nvCxnSpPr>
        <p:spPr bwMode="auto">
          <a:xfrm>
            <a:off x="990600" y="3352800"/>
            <a:ext cx="1752600" cy="0"/>
          </a:xfrm>
          <a:prstGeom prst="straightConnector1">
            <a:avLst/>
          </a:prstGeom>
          <a:noFill/>
          <a:ln w="9525">
            <a:solidFill>
              <a:srgbClr val="000000"/>
            </a:solidFill>
            <a:round/>
            <a:headEnd/>
            <a:tailEnd type="triangle" w="med" len="med"/>
          </a:ln>
        </p:spPr>
      </p:cxn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457200" y="2971800"/>
            <a:ext cx="8458200" cy="3416300"/>
          </a:xfrm>
          <a:prstGeom prst="rect">
            <a:avLst/>
          </a:prstGeom>
          <a:noFill/>
          <a:ln w="9525">
            <a:noFill/>
            <a:miter lim="800000"/>
            <a:headEnd/>
            <a:tailEnd/>
          </a:ln>
        </p:spPr>
        <p:txBody>
          <a:bodyPr anchor="ctr">
            <a:spAutoFit/>
          </a:bodyPr>
          <a:lstStyle/>
          <a:p>
            <a:pPr indent="457200" eaLnBrk="0" hangingPunct="0"/>
            <a:r>
              <a:rPr lang="en-US" sz="2400" i="1">
                <a:cs typeface="Times New Roman" pitchFamily="18" charset="0"/>
              </a:rPr>
              <a:t>		(a)	</a:t>
            </a:r>
            <a:r>
              <a:rPr lang="en-US" sz="2400" u="sng">
                <a:cs typeface="Times New Roman" pitchFamily="18" charset="0"/>
              </a:rPr>
              <a:t>Machine we will use</a:t>
            </a:r>
            <a:r>
              <a:rPr lang="en-US" sz="2400">
                <a:cs typeface="Times New Roman" pitchFamily="18" charset="0"/>
              </a:rPr>
              <a:t> - when deployed</a:t>
            </a:r>
          </a:p>
          <a:p>
            <a:pPr indent="457200" eaLnBrk="0" hangingPunct="0"/>
            <a:endParaRPr lang="en-US" sz="2400">
              <a:cs typeface="Times New Roman" pitchFamily="18" charset="0"/>
            </a:endParaRPr>
          </a:p>
          <a:p>
            <a:pPr indent="457200" eaLnBrk="0" hangingPunct="0"/>
            <a:r>
              <a:rPr lang="en-US" sz="2400">
                <a:cs typeface="Times New Roman" pitchFamily="18" charset="0"/>
              </a:rPr>
              <a:t>		*	Floor Scrubbing and Polishing Machines.</a:t>
            </a:r>
            <a:endParaRPr lang="en-US" sz="2400"/>
          </a:p>
          <a:p>
            <a:pPr indent="457200" eaLnBrk="0" hangingPunct="0"/>
            <a:r>
              <a:rPr lang="en-US" sz="2400">
                <a:cs typeface="Times New Roman" pitchFamily="18" charset="0"/>
              </a:rPr>
              <a:t>	                         Buffing &amp; Crystallization Machine with               </a:t>
            </a:r>
          </a:p>
          <a:p>
            <a:pPr indent="457200" eaLnBrk="0" hangingPunct="0"/>
            <a:r>
              <a:rPr lang="en-US" sz="2400">
                <a:cs typeface="Times New Roman" pitchFamily="18" charset="0"/>
              </a:rPr>
              <a:t>                              Diamond Pads.</a:t>
            </a:r>
            <a:endParaRPr lang="en-US" sz="2400"/>
          </a:p>
          <a:p>
            <a:pPr indent="457200" eaLnBrk="0" hangingPunct="0"/>
            <a:r>
              <a:rPr lang="en-US" sz="2400">
                <a:cs typeface="Times New Roman" pitchFamily="18" charset="0"/>
              </a:rPr>
              <a:t>		*	Burnishing Machine.</a:t>
            </a:r>
            <a:endParaRPr lang="en-US" sz="2400"/>
          </a:p>
          <a:p>
            <a:pPr indent="457200" eaLnBrk="0" hangingPunct="0"/>
            <a:r>
              <a:rPr lang="en-US" sz="2400">
                <a:cs typeface="Times New Roman" pitchFamily="18" charset="0"/>
              </a:rPr>
              <a:t>		*	Shampoo Machines.</a:t>
            </a:r>
            <a:endParaRPr lang="en-US" sz="2400"/>
          </a:p>
          <a:p>
            <a:pPr indent="457200" eaLnBrk="0" hangingPunct="0"/>
            <a:r>
              <a:rPr lang="en-US" sz="2400">
                <a:cs typeface="Times New Roman" pitchFamily="18" charset="0"/>
              </a:rPr>
              <a:t>		*	Wet &amp; Dry Vacuum Cleaners		</a:t>
            </a:r>
            <a:endParaRPr lang="en-US" sz="2400"/>
          </a:p>
          <a:p>
            <a:pPr indent="457200" eaLnBrk="0" hangingPunct="0"/>
            <a:r>
              <a:rPr lang="en-US" sz="2400">
                <a:cs typeface="Times New Roman" pitchFamily="18" charset="0"/>
              </a:rPr>
              <a:t>		*	Hi pressure jets </a:t>
            </a:r>
            <a:endParaRPr lang="en-US" sz="2400"/>
          </a:p>
        </p:txBody>
      </p:sp>
      <p:sp>
        <p:nvSpPr>
          <p:cNvPr id="12291" name="Rectangle 2"/>
          <p:cNvSpPr>
            <a:spLocks noChangeArrowheads="1"/>
          </p:cNvSpPr>
          <p:nvPr/>
        </p:nvSpPr>
        <p:spPr bwMode="auto">
          <a:xfrm>
            <a:off x="152400" y="1143000"/>
            <a:ext cx="8534400" cy="1077913"/>
          </a:xfrm>
          <a:prstGeom prst="rect">
            <a:avLst/>
          </a:prstGeom>
          <a:noFill/>
          <a:ln w="9525">
            <a:noFill/>
            <a:miter lim="800000"/>
            <a:headEnd/>
            <a:tailEnd/>
          </a:ln>
        </p:spPr>
        <p:txBody>
          <a:bodyPr>
            <a:spAutoFit/>
          </a:bodyPr>
          <a:lstStyle/>
          <a:p>
            <a:pPr indent="457200" eaLnBrk="0" hangingPunct="0"/>
            <a:r>
              <a:rPr lang="en-US" sz="3200" b="1">
                <a:latin typeface="Arial" charset="0"/>
              </a:rPr>
              <a:t>Charges  for  Material , Machine  Rentals &amp;  Machine  Consumable </a:t>
            </a:r>
            <a:endParaRPr lang="en-US" sz="3200">
              <a:latin typeface="Arial" charset="0"/>
            </a:endParaRPr>
          </a:p>
        </p:txBody>
      </p:sp>
      <p:pic>
        <p:nvPicPr>
          <p:cNvPr id="12292" name="Picture 4"/>
          <p:cNvPicPr>
            <a:picLocks noChangeAspect="1" noChangeArrowheads="1"/>
          </p:cNvPicPr>
          <p:nvPr/>
        </p:nvPicPr>
        <p:blipFill>
          <a:blip r:embed="rId2"/>
          <a:srcRect/>
          <a:stretch>
            <a:fillRect/>
          </a:stretch>
        </p:blipFill>
        <p:spPr bwMode="auto">
          <a:xfrm>
            <a:off x="152400" y="2209800"/>
            <a:ext cx="2133600" cy="2057400"/>
          </a:xfrm>
          <a:prstGeom prst="rect">
            <a:avLst/>
          </a:prstGeom>
          <a:noFill/>
          <a:ln w="9525">
            <a:noFill/>
            <a:miter lim="800000"/>
            <a:headEnd/>
            <a:tailEnd/>
          </a:ln>
        </p:spPr>
      </p:pic>
      <p:pic>
        <p:nvPicPr>
          <p:cNvPr id="12293" name="Picture 5"/>
          <p:cNvPicPr>
            <a:picLocks noChangeAspect="1" noChangeArrowheads="1"/>
          </p:cNvPicPr>
          <p:nvPr/>
        </p:nvPicPr>
        <p:blipFill>
          <a:blip r:embed="rId3"/>
          <a:srcRect/>
          <a:stretch>
            <a:fillRect/>
          </a:stretch>
        </p:blipFill>
        <p:spPr bwMode="auto">
          <a:xfrm>
            <a:off x="7086600" y="4714875"/>
            <a:ext cx="1838325" cy="1914525"/>
          </a:xfrm>
          <a:prstGeom prst="rect">
            <a:avLst/>
          </a:prstGeom>
          <a:noFill/>
          <a:ln w="9525">
            <a:noFill/>
            <a:miter lim="800000"/>
            <a:headEnd/>
            <a:tailEnd/>
          </a:ln>
        </p:spPr>
      </p:pic>
      <p:pic>
        <p:nvPicPr>
          <p:cNvPr id="12294" name="Picture 7"/>
          <p:cNvPicPr>
            <a:picLocks noChangeAspect="1" noChangeArrowheads="1"/>
          </p:cNvPicPr>
          <p:nvPr/>
        </p:nvPicPr>
        <p:blipFill>
          <a:blip r:embed="rId4"/>
          <a:srcRect/>
          <a:stretch>
            <a:fillRect/>
          </a:stretch>
        </p:blipFill>
        <p:spPr bwMode="auto">
          <a:xfrm>
            <a:off x="7391400" y="1752600"/>
            <a:ext cx="1524000" cy="1295400"/>
          </a:xfrm>
          <a:prstGeom prst="rect">
            <a:avLst/>
          </a:prstGeom>
          <a:noFill/>
          <a:ln w="9525">
            <a:noFill/>
            <a:miter lim="800000"/>
            <a:headEnd/>
            <a:tailEnd/>
          </a:ln>
        </p:spPr>
      </p:pic>
      <p:pic>
        <p:nvPicPr>
          <p:cNvPr id="12295" name="Picture 8"/>
          <p:cNvPicPr>
            <a:picLocks noChangeAspect="1" noChangeArrowheads="1"/>
          </p:cNvPicPr>
          <p:nvPr/>
        </p:nvPicPr>
        <p:blipFill>
          <a:blip r:embed="rId5"/>
          <a:srcRect/>
          <a:stretch>
            <a:fillRect/>
          </a:stretch>
        </p:blipFill>
        <p:spPr bwMode="auto">
          <a:xfrm>
            <a:off x="228600" y="4724400"/>
            <a:ext cx="1981200" cy="1905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685800" y="979488"/>
            <a:ext cx="7543800" cy="5878512"/>
          </a:xfrm>
          <a:prstGeom prst="rect">
            <a:avLst/>
          </a:prstGeom>
          <a:noFill/>
          <a:ln w="9525">
            <a:noFill/>
            <a:miter lim="800000"/>
            <a:headEnd/>
            <a:tailEnd/>
          </a:ln>
        </p:spPr>
        <p:txBody>
          <a:bodyPr anchor="ctr">
            <a:spAutoFit/>
          </a:bodyPr>
          <a:lstStyle/>
          <a:p>
            <a:pPr eaLnBrk="0" hangingPunct="0"/>
            <a:r>
              <a:rPr lang="en-US" sz="2400" i="1">
                <a:cs typeface="Times New Roman" pitchFamily="18" charset="0"/>
              </a:rPr>
              <a:t>* 	</a:t>
            </a:r>
            <a:r>
              <a:rPr lang="en-US" sz="1600">
                <a:latin typeface="Arial" charset="0"/>
              </a:rPr>
              <a:t>Window cleaning kit   including Telescopic poles. Ladders  to  be  	provided  by  the  client  wherever  suspended  trolley  is  not   available </a:t>
            </a:r>
          </a:p>
          <a:p>
            <a:pPr eaLnBrk="0" hangingPunct="0"/>
            <a:endParaRPr lang="en-US" sz="1600">
              <a:latin typeface="Arial" charset="0"/>
            </a:endParaRPr>
          </a:p>
          <a:p>
            <a:pPr eaLnBrk="0" hangingPunct="0"/>
            <a:r>
              <a:rPr lang="en-US" sz="2400">
                <a:cs typeface="Times New Roman" pitchFamily="18" charset="0"/>
              </a:rPr>
              <a:t>*</a:t>
            </a:r>
            <a:r>
              <a:rPr lang="en-US" sz="1600">
                <a:cs typeface="Times New Roman" pitchFamily="18" charset="0"/>
              </a:rPr>
              <a:t>     	</a:t>
            </a:r>
            <a:r>
              <a:rPr lang="en-US" sz="1600">
                <a:latin typeface="Arial" charset="0"/>
              </a:rPr>
              <a:t>Communication and Computer Cleaning Material.</a:t>
            </a:r>
          </a:p>
          <a:p>
            <a:pPr eaLnBrk="0" hangingPunct="0"/>
            <a:endParaRPr lang="en-US" sz="1600">
              <a:latin typeface="Arial" charset="0"/>
            </a:endParaRPr>
          </a:p>
          <a:p>
            <a:pPr eaLnBrk="0" hangingPunct="0"/>
            <a:r>
              <a:rPr lang="en-US" sz="2400">
                <a:latin typeface="Arial" charset="0"/>
              </a:rPr>
              <a:t>*  </a:t>
            </a:r>
            <a:r>
              <a:rPr lang="en-US" sz="1600">
                <a:latin typeface="Arial" charset="0"/>
              </a:rPr>
              <a:t>   	 Modern Floor Cleaning Material.</a:t>
            </a:r>
          </a:p>
          <a:p>
            <a:pPr eaLnBrk="0" hangingPunct="0"/>
            <a:endParaRPr lang="en-US" sz="1600">
              <a:latin typeface="Arial" charset="0"/>
            </a:endParaRPr>
          </a:p>
          <a:p>
            <a:pPr eaLnBrk="0" hangingPunct="0"/>
            <a:r>
              <a:rPr lang="en-US" sz="2400">
                <a:latin typeface="Arial" charset="0"/>
              </a:rPr>
              <a:t>*</a:t>
            </a:r>
            <a:r>
              <a:rPr lang="en-US" sz="1600">
                <a:latin typeface="Arial" charset="0"/>
              </a:rPr>
              <a:t>     	Cleaning Material for:-   Various  types  of  Floors  </a:t>
            </a:r>
          </a:p>
          <a:p>
            <a:pPr eaLnBrk="0" hangingPunct="0"/>
            <a:r>
              <a:rPr lang="en-US" sz="1600">
                <a:latin typeface="Arial" charset="0"/>
              </a:rPr>
              <a:t>                 like  Marble , Granite , Tiles etc .</a:t>
            </a:r>
          </a:p>
          <a:p>
            <a:pPr eaLnBrk="0" hangingPunct="0"/>
            <a:endParaRPr lang="en-US" sz="1600">
              <a:latin typeface="Arial" charset="0"/>
            </a:endParaRPr>
          </a:p>
          <a:p>
            <a:pPr eaLnBrk="0" hangingPunct="0"/>
            <a:r>
              <a:rPr lang="en-US" sz="2400">
                <a:latin typeface="Arial" charset="0"/>
              </a:rPr>
              <a:t>* </a:t>
            </a:r>
            <a:r>
              <a:rPr lang="en-US" sz="1600">
                <a:latin typeface="Arial" charset="0"/>
              </a:rPr>
              <a:t>  	 Office Interiors including Work Stations, Furniture.</a:t>
            </a:r>
          </a:p>
          <a:p>
            <a:pPr eaLnBrk="0" hangingPunct="0"/>
            <a:endParaRPr lang="en-US" sz="1600">
              <a:latin typeface="Arial" charset="0"/>
            </a:endParaRPr>
          </a:p>
          <a:p>
            <a:pPr eaLnBrk="0" hangingPunct="0"/>
            <a:r>
              <a:rPr lang="en-US" sz="2400">
                <a:latin typeface="Arial" charset="0"/>
              </a:rPr>
              <a:t>* </a:t>
            </a:r>
            <a:r>
              <a:rPr lang="en-US" sz="1600">
                <a:latin typeface="Arial" charset="0"/>
              </a:rPr>
              <a:t>  	 Curtain and Door Glass panels.</a:t>
            </a:r>
          </a:p>
          <a:p>
            <a:pPr eaLnBrk="0" hangingPunct="0"/>
            <a:endParaRPr lang="en-US" sz="1600">
              <a:latin typeface="Arial" charset="0"/>
            </a:endParaRPr>
          </a:p>
          <a:p>
            <a:pPr eaLnBrk="0" hangingPunct="0"/>
            <a:r>
              <a:rPr lang="en-US" sz="2400">
                <a:latin typeface="Arial" charset="0"/>
              </a:rPr>
              <a:t>*  </a:t>
            </a:r>
            <a:r>
              <a:rPr lang="en-US" sz="1600">
                <a:latin typeface="Arial" charset="0"/>
              </a:rPr>
              <a:t>  	Toilet Cleaning Material.</a:t>
            </a:r>
          </a:p>
          <a:p>
            <a:pPr eaLnBrk="0" hangingPunct="0"/>
            <a:endParaRPr lang="en-US" sz="1600">
              <a:latin typeface="Arial" charset="0"/>
            </a:endParaRPr>
          </a:p>
          <a:p>
            <a:pPr eaLnBrk="0" hangingPunct="0"/>
            <a:r>
              <a:rPr lang="en-US" sz="2400">
                <a:latin typeface="Arial" charset="0"/>
              </a:rPr>
              <a:t>*  </a:t>
            </a:r>
            <a:r>
              <a:rPr lang="en-US" sz="1600">
                <a:latin typeface="Arial" charset="0"/>
              </a:rPr>
              <a:t> 	 Ph Neutral Chemicals for expensive Floor Cleaning.</a:t>
            </a:r>
          </a:p>
          <a:p>
            <a:pPr eaLnBrk="0" hangingPunct="0"/>
            <a:endParaRPr lang="en-US" sz="1600">
              <a:latin typeface="Arial" charset="0"/>
            </a:endParaRPr>
          </a:p>
          <a:p>
            <a:pPr eaLnBrk="0" hangingPunct="0"/>
            <a:r>
              <a:rPr lang="en-US" sz="2400">
                <a:latin typeface="Arial" charset="0"/>
              </a:rPr>
              <a:t>* </a:t>
            </a:r>
            <a:r>
              <a:rPr lang="en-US" sz="1600">
                <a:latin typeface="Arial" charset="0"/>
              </a:rPr>
              <a:t>  	 Rest Room Items like Naphthalene balls, Harpic etc.</a:t>
            </a:r>
          </a:p>
        </p:txBody>
      </p:sp>
      <p:sp>
        <p:nvSpPr>
          <p:cNvPr id="13315" name="Rectangle 2"/>
          <p:cNvSpPr>
            <a:spLocks noChangeArrowheads="1"/>
          </p:cNvSpPr>
          <p:nvPr/>
        </p:nvSpPr>
        <p:spPr bwMode="auto">
          <a:xfrm>
            <a:off x="2438400" y="381000"/>
            <a:ext cx="4595813" cy="584200"/>
          </a:xfrm>
          <a:prstGeom prst="rect">
            <a:avLst/>
          </a:prstGeom>
          <a:noFill/>
          <a:ln w="9525">
            <a:noFill/>
            <a:miter lim="800000"/>
            <a:headEnd/>
            <a:tailEnd/>
          </a:ln>
        </p:spPr>
        <p:txBody>
          <a:bodyPr>
            <a:spAutoFit/>
          </a:bodyPr>
          <a:lstStyle/>
          <a:p>
            <a:pPr eaLnBrk="0" hangingPunct="0"/>
            <a:r>
              <a:rPr lang="en-US" sz="3200">
                <a:latin typeface="Arial" charset="0"/>
              </a:rPr>
              <a:t>Material we   will use  :-</a:t>
            </a:r>
          </a:p>
        </p:txBody>
      </p:sp>
      <p:pic>
        <p:nvPicPr>
          <p:cNvPr id="13316" name="Picture 4"/>
          <p:cNvPicPr>
            <a:picLocks noChangeAspect="1" noChangeArrowheads="1"/>
          </p:cNvPicPr>
          <p:nvPr/>
        </p:nvPicPr>
        <p:blipFill>
          <a:blip r:embed="rId2"/>
          <a:srcRect/>
          <a:stretch>
            <a:fillRect/>
          </a:stretch>
        </p:blipFill>
        <p:spPr bwMode="auto">
          <a:xfrm>
            <a:off x="7086600" y="4013200"/>
            <a:ext cx="1524000" cy="2540000"/>
          </a:xfrm>
          <a:prstGeom prst="rect">
            <a:avLst/>
          </a:prstGeom>
          <a:noFill/>
          <a:ln w="9525">
            <a:noFill/>
            <a:miter lim="800000"/>
            <a:headEnd/>
            <a:tailEnd/>
          </a:ln>
        </p:spPr>
      </p:pic>
      <p:pic>
        <p:nvPicPr>
          <p:cNvPr id="29698" name="Picture 2" descr="Related image"/>
          <p:cNvPicPr>
            <a:picLocks noChangeAspect="1" noChangeArrowheads="1"/>
          </p:cNvPicPr>
          <p:nvPr/>
        </p:nvPicPr>
        <p:blipFill>
          <a:blip r:embed="rId3" cstate="print"/>
          <a:srcRect/>
          <a:stretch>
            <a:fillRect/>
          </a:stretch>
        </p:blipFill>
        <p:spPr bwMode="auto">
          <a:xfrm>
            <a:off x="7010400" y="1676400"/>
            <a:ext cx="1752600" cy="2227207"/>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00400" y="1143000"/>
          <a:ext cx="5943600" cy="1645920"/>
        </p:xfrm>
        <a:graphic>
          <a:graphicData uri="http://schemas.openxmlformats.org/drawingml/2006/table">
            <a:tbl>
              <a:tblPr/>
              <a:tblGrid>
                <a:gridCol w="5943600"/>
              </a:tblGrid>
              <a:tr h="241300">
                <a:tc>
                  <a:txBody>
                    <a:bodyPr/>
                    <a:lstStyle/>
                    <a:p>
                      <a:r>
                        <a:rPr lang="en-US" sz="3200" dirty="0">
                          <a:latin typeface="Arial" pitchFamily="34" charset="0"/>
                          <a:cs typeface="Arial" pitchFamily="34" charset="0"/>
                        </a:rPr>
                        <a:t>Carpets</a:t>
                      </a:r>
                      <a:r>
                        <a:rPr lang="en-US" sz="3200" dirty="0">
                          <a:latin typeface="Bookman Old Style" pitchFamily="18" charset="0"/>
                        </a:rPr>
                        <a:t> and chairs Cleaning</a:t>
                      </a:r>
                    </a:p>
                  </a:txBody>
                  <a:tcPr anchor="ctr">
                    <a:lnL>
                      <a:noFill/>
                    </a:lnL>
                    <a:lnR>
                      <a:noFill/>
                    </a:lnR>
                    <a:lnT>
                      <a:noFill/>
                    </a:lnT>
                    <a:lnB>
                      <a:noFill/>
                    </a:lnB>
                  </a:tcPr>
                </a:tc>
              </a:tr>
              <a:tr h="241300">
                <a:tc>
                  <a:txBody>
                    <a:bodyPr/>
                    <a:lstStyle/>
                    <a:p>
                      <a:endParaRPr lang="en-US" sz="3200" dirty="0">
                        <a:latin typeface="Bookman Old Style" pitchFamily="18" charset="0"/>
                      </a:endParaRPr>
                    </a:p>
                  </a:txBody>
                  <a:tcPr>
                    <a:lnL>
                      <a:noFill/>
                    </a:lnL>
                    <a:lnR>
                      <a:noFill/>
                    </a:lnR>
                    <a:lnT>
                      <a:noFill/>
                    </a:lnT>
                    <a:lnB>
                      <a:noFill/>
                    </a:lnB>
                  </a:tcPr>
                </a:tc>
              </a:tr>
              <a:tr h="203200">
                <a:tc>
                  <a:txBody>
                    <a:bodyPr/>
                    <a:lstStyle/>
                    <a:p>
                      <a:pPr algn="ctr"/>
                      <a:endParaRPr lang="en-US" sz="3200" dirty="0"/>
                    </a:p>
                  </a:txBody>
                  <a:tcPr marL="0" marR="0" marT="0" marB="0">
                    <a:lnL>
                      <a:noFill/>
                    </a:lnL>
                    <a:lnR>
                      <a:noFill/>
                    </a:lnR>
                    <a:lnT>
                      <a:noFill/>
                    </a:lnT>
                    <a:lnB>
                      <a:noFill/>
                    </a:lnB>
                  </a:tcPr>
                </a:tc>
              </a:tr>
            </a:tbl>
          </a:graphicData>
        </a:graphic>
      </p:graphicFrame>
      <p:pic>
        <p:nvPicPr>
          <p:cNvPr id="14342" name="Picture 1" descr="Carpets and chairs Cleaning"/>
          <p:cNvPicPr>
            <a:picLocks noChangeAspect="1" noChangeArrowheads="1"/>
          </p:cNvPicPr>
          <p:nvPr/>
        </p:nvPicPr>
        <p:blipFill>
          <a:blip r:embed="rId2"/>
          <a:srcRect/>
          <a:stretch>
            <a:fillRect/>
          </a:stretch>
        </p:blipFill>
        <p:spPr bwMode="auto">
          <a:xfrm>
            <a:off x="457200" y="762000"/>
            <a:ext cx="2819400" cy="1752600"/>
          </a:xfrm>
          <a:prstGeom prst="rect">
            <a:avLst/>
          </a:prstGeom>
          <a:noFill/>
          <a:ln w="9525">
            <a:noFill/>
            <a:miter lim="800000"/>
            <a:headEnd/>
            <a:tailEnd/>
          </a:ln>
        </p:spPr>
      </p:pic>
      <p:pic>
        <p:nvPicPr>
          <p:cNvPr id="14343" name="Picture 2" descr="http://www.jsmcservice.com/ts/zero.gif"/>
          <p:cNvPicPr>
            <a:picLocks noChangeAspect="1" noChangeArrowheads="1"/>
          </p:cNvPicPr>
          <p:nvPr/>
        </p:nvPicPr>
        <p:blipFill>
          <a:blip r:embed="rId3"/>
          <a:srcRect/>
          <a:stretch>
            <a:fillRect/>
          </a:stretch>
        </p:blipFill>
        <p:spPr bwMode="auto">
          <a:xfrm>
            <a:off x="0" y="0"/>
            <a:ext cx="2381250" cy="9525"/>
          </a:xfrm>
          <a:prstGeom prst="rect">
            <a:avLst/>
          </a:prstGeom>
          <a:noFill/>
          <a:ln w="9525">
            <a:noFill/>
            <a:miter lim="800000"/>
            <a:headEnd/>
            <a:tailEnd/>
          </a:ln>
        </p:spPr>
      </p:pic>
      <p:sp>
        <p:nvSpPr>
          <p:cNvPr id="14344" name="Rectangle 6"/>
          <p:cNvSpPr>
            <a:spLocks noChangeArrowheads="1"/>
          </p:cNvSpPr>
          <p:nvPr/>
        </p:nvSpPr>
        <p:spPr bwMode="auto">
          <a:xfrm>
            <a:off x="381000" y="2438400"/>
            <a:ext cx="8458200" cy="4398963"/>
          </a:xfrm>
          <a:prstGeom prst="rect">
            <a:avLst/>
          </a:prstGeom>
          <a:noFill/>
          <a:ln w="9525">
            <a:noFill/>
            <a:miter lim="800000"/>
            <a:headEnd/>
            <a:tailEnd/>
          </a:ln>
        </p:spPr>
        <p:txBody>
          <a:bodyPr>
            <a:spAutoFit/>
          </a:bodyPr>
          <a:lstStyle/>
          <a:p>
            <a:pPr algn="just"/>
            <a:r>
              <a:rPr lang="en-US">
                <a:latin typeface="Bookman Old Style" pitchFamily="18" charset="0"/>
              </a:rPr>
              <a:t>The best way to rid your carpets of these invisible but deadly oily particles is to have your carpets steam cleaned by professional steam cleaning services at least once every 12 to 18 months. Steam cleaning services are an affordable, worthwhile investment. Enlist the help of professionals who clean for a living and are experts on topics like carpet shampoos, steam cleaning equipment and different kinds of oily soil deposits. </a:t>
            </a:r>
            <a:br>
              <a:rPr lang="en-US">
                <a:latin typeface="Bookman Old Style" pitchFamily="18" charset="0"/>
              </a:rPr>
            </a:br>
            <a:r>
              <a:rPr lang="en-US">
                <a:latin typeface="Bookman Old Style" pitchFamily="18" charset="0"/>
              </a:rPr>
              <a:t/>
            </a:r>
            <a:br>
              <a:rPr lang="en-US">
                <a:latin typeface="Bookman Old Style" pitchFamily="18" charset="0"/>
              </a:rPr>
            </a:br>
            <a:r>
              <a:rPr lang="en-US">
                <a:latin typeface="Bookman Old Style" pitchFamily="18" charset="0"/>
              </a:rPr>
              <a:t>steam cleaning service professionals will know exactly how to best clean your particular carpet, taking into consideration its make, its state and the kind of pollutants to which it is exposed. Then, the professionals will steam clean your carpet so well that you won't have to worry about it for at least a year. Steam cleaning services are a wonderful (and necessary! ) treatment for your home. The steam cleaning service that arrives at your home will use some kind of hot water extraction system.</a:t>
            </a:r>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3248</TotalTime>
  <Words>1099</Words>
  <Application>Microsoft PowerPoint</Application>
  <PresentationFormat>On-screen Show (4:3)</PresentationFormat>
  <Paragraphs>289</Paragraphs>
  <Slides>30</Slides>
  <Notes>7</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Flow</vt:lpstr>
      <vt:lpstr>Slide 1</vt:lpstr>
      <vt:lpstr> JSMC Genesis</vt:lpstr>
      <vt:lpstr>Slide 3</vt:lpstr>
      <vt:lpstr>Services Package</vt:lpstr>
      <vt:lpstr>FM Scope of Services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Testament of Success</vt:lpstr>
      <vt:lpstr>Slide 24</vt:lpstr>
      <vt:lpstr>Slide 25</vt:lpstr>
      <vt:lpstr>Slide 26</vt:lpstr>
      <vt:lpstr>Slide 27</vt:lpstr>
      <vt:lpstr>Slide 28</vt:lpstr>
      <vt:lpstr>Essential  Company Details – Regn- U93000DL2011PTC215721 </vt:lpstr>
      <vt:lpstr>Slide 30</vt:lpstr>
    </vt:vector>
  </TitlesOfParts>
  <Company>Ghibellines Security Solutions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Ghibellines</dc:creator>
  <cp:lastModifiedBy>jsmc</cp:lastModifiedBy>
  <cp:revision>392</cp:revision>
  <dcterms:created xsi:type="dcterms:W3CDTF">2005-07-26T07:54:19Z</dcterms:created>
  <dcterms:modified xsi:type="dcterms:W3CDTF">2018-08-25T08:50:11Z</dcterms:modified>
</cp:coreProperties>
</file>